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3"/>
  </p:notesMasterIdLst>
  <p:sldIdLst>
    <p:sldId id="256" r:id="rId5"/>
    <p:sldId id="286" r:id="rId6"/>
    <p:sldId id="320" r:id="rId7"/>
    <p:sldId id="385" r:id="rId8"/>
    <p:sldId id="383" r:id="rId9"/>
    <p:sldId id="384" r:id="rId10"/>
    <p:sldId id="363" r:id="rId11"/>
    <p:sldId id="358" r:id="rId12"/>
    <p:sldId id="359" r:id="rId13"/>
    <p:sldId id="392" r:id="rId14"/>
    <p:sldId id="360" r:id="rId15"/>
    <p:sldId id="361" r:id="rId16"/>
    <p:sldId id="362" r:id="rId17"/>
    <p:sldId id="401" r:id="rId18"/>
    <p:sldId id="311" r:id="rId19"/>
    <p:sldId id="321" r:id="rId20"/>
    <p:sldId id="323" r:id="rId21"/>
    <p:sldId id="271" r:id="rId22"/>
    <p:sldId id="258" r:id="rId23"/>
    <p:sldId id="314" r:id="rId24"/>
    <p:sldId id="315" r:id="rId25"/>
    <p:sldId id="317" r:id="rId26"/>
    <p:sldId id="318" r:id="rId27"/>
    <p:sldId id="374" r:id="rId28"/>
    <p:sldId id="319" r:id="rId29"/>
    <p:sldId id="322" r:id="rId30"/>
    <p:sldId id="272" r:id="rId31"/>
    <p:sldId id="386" r:id="rId32"/>
    <p:sldId id="260" r:id="rId33"/>
    <p:sldId id="324" r:id="rId34"/>
    <p:sldId id="325" r:id="rId35"/>
    <p:sldId id="326" r:id="rId36"/>
    <p:sldId id="327" r:id="rId37"/>
    <p:sldId id="328" r:id="rId38"/>
    <p:sldId id="329" r:id="rId39"/>
    <p:sldId id="330" r:id="rId40"/>
    <p:sldId id="334" r:id="rId41"/>
    <p:sldId id="335" r:id="rId42"/>
    <p:sldId id="331" r:id="rId43"/>
    <p:sldId id="332" r:id="rId44"/>
    <p:sldId id="333" r:id="rId45"/>
    <p:sldId id="336" r:id="rId46"/>
    <p:sldId id="337" r:id="rId47"/>
    <p:sldId id="338" r:id="rId48"/>
    <p:sldId id="301" r:id="rId49"/>
    <p:sldId id="263" r:id="rId50"/>
    <p:sldId id="270" r:id="rId51"/>
    <p:sldId id="262" r:id="rId52"/>
    <p:sldId id="418" r:id="rId53"/>
    <p:sldId id="312" r:id="rId54"/>
    <p:sldId id="343" r:id="rId55"/>
    <p:sldId id="365" r:id="rId56"/>
    <p:sldId id="344" r:id="rId57"/>
    <p:sldId id="342" r:id="rId58"/>
    <p:sldId id="281" r:id="rId59"/>
    <p:sldId id="280" r:id="rId60"/>
    <p:sldId id="276" r:id="rId61"/>
    <p:sldId id="412" r:id="rId62"/>
    <p:sldId id="266" r:id="rId63"/>
    <p:sldId id="267" r:id="rId64"/>
    <p:sldId id="404" r:id="rId65"/>
    <p:sldId id="279" r:id="rId66"/>
    <p:sldId id="352" r:id="rId67"/>
    <p:sldId id="287" r:id="rId68"/>
    <p:sldId id="394" r:id="rId69"/>
    <p:sldId id="395" r:id="rId70"/>
    <p:sldId id="396" r:id="rId71"/>
    <p:sldId id="379" r:id="rId72"/>
    <p:sldId id="406" r:id="rId73"/>
    <p:sldId id="380" r:id="rId74"/>
    <p:sldId id="413" r:id="rId75"/>
    <p:sldId id="414" r:id="rId76"/>
    <p:sldId id="419" r:id="rId77"/>
    <p:sldId id="420" r:id="rId78"/>
    <p:sldId id="417" r:id="rId79"/>
    <p:sldId id="411" r:id="rId80"/>
    <p:sldId id="376" r:id="rId81"/>
    <p:sldId id="405" r:id="rId82"/>
    <p:sldId id="377" r:id="rId83"/>
    <p:sldId id="372" r:id="rId84"/>
    <p:sldId id="351" r:id="rId85"/>
    <p:sldId id="389" r:id="rId86"/>
    <p:sldId id="366" r:id="rId87"/>
    <p:sldId id="402" r:id="rId88"/>
    <p:sldId id="391" r:id="rId89"/>
    <p:sldId id="308" r:id="rId90"/>
    <p:sldId id="293" r:id="rId91"/>
    <p:sldId id="305"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09-Nov-20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9</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09-Nov-20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09-Nov-20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09-Nov-20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09-Nov-20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09-Nov-20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09-Nov-20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09-Nov-20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09-Nov-20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09-Nov-20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09-Nov-20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09-Nov-20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09-Nov-20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image" Target="../media/image46.gif"/></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7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2.png"/></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alloys 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smtClean="0">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 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10</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11</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Loss</a:t>
            </a: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803341" cy="4530725"/>
              </a:xfrm>
            </p:spPr>
            <p:txBody>
              <a:bodyPr>
                <a:normAutofit/>
              </a:bodyPr>
              <a:lstStyle/>
              <a:p>
                <a:pPr marL="514350" lvl="0" indent="-514350">
                  <a:buFont typeface="+mj-lt"/>
                  <a:buAutoNum type="arabicPeriod"/>
                </a:pPr>
                <a:r>
                  <a:rPr lang="en-US" sz="2400" dirty="0" smtClean="0">
                    <a:latin typeface="Times New Roman" pitchFamily="18" charset="0"/>
                    <a:cs typeface="Times New Roman" pitchFamily="18" charset="0"/>
                  </a:rPr>
                  <a:t>Model dispersive, inhomogeneous, </a:t>
                </a:r>
                <a:r>
                  <a:rPr lang="en-US" sz="2400" dirty="0">
                    <a:latin typeface="Times New Roman" pitchFamily="18" charset="0"/>
                    <a:cs typeface="Times New Roman" pitchFamily="18" charset="0"/>
                  </a:rPr>
                  <a:t>gyromagnetic </a:t>
                </a:r>
                <a:r>
                  <a:rPr lang="en-US" sz="2400" dirty="0" smtClean="0">
                    <a:latin typeface="Times New Roman" pitchFamily="18" charset="0"/>
                    <a:cs typeface="Times New Roman" pitchFamily="18" charset="0"/>
                  </a:rPr>
                  <a:t>and </a:t>
                </a:r>
                <a:r>
                  <a:rPr lang="en-US" sz="2400" dirty="0" err="1" smtClean="0">
                    <a:latin typeface="Times New Roman" pitchFamily="18" charset="0"/>
                    <a:cs typeface="Times New Roman" pitchFamily="18" charset="0"/>
                  </a:rPr>
                  <a:t>lossy</a:t>
                </a:r>
                <a:r>
                  <a:rPr lang="en-US" sz="2400" dirty="0" smtClean="0">
                    <a:latin typeface="Times New Roman" pitchFamily="18" charset="0"/>
                    <a:cs typeface="Times New Roman" pitchFamily="18" charset="0"/>
                  </a:rPr>
                  <a:t> Magnetic materials.</a:t>
                </a:r>
                <a:endParaRPr lang="en-US" sz="2400" dirty="0">
                  <a:latin typeface="Times New Roman" pitchFamily="18" charset="0"/>
                  <a:cs typeface="Times New Roman" pitchFamily="18" charset="0"/>
                </a:endParaRPr>
              </a:p>
              <a:p>
                <a:pPr marL="514350" lvl="0" indent="-514350">
                  <a:buFont typeface="+mj-lt"/>
                  <a:buAutoNum type="arabicPeriod"/>
                </a:pPr>
                <a:r>
                  <a:rPr lang="en-US" sz="2400" dirty="0">
                    <a:latin typeface="Times New Roman" pitchFamily="18" charset="0"/>
                    <a:cs typeface="Times New Roman" pitchFamily="18" charset="0"/>
                  </a:rPr>
                  <a:t>Study equivalent magnetic circuits </a:t>
                </a:r>
                <a:r>
                  <a:rPr lang="en-US" sz="2400" dirty="0" smtClean="0">
                    <a:latin typeface="Times New Roman" pitchFamily="18" charset="0"/>
                    <a:cs typeface="Times New Roman" pitchFamily="18" charset="0"/>
                  </a:rPr>
                  <a:t>for ferromagnetic transmission lines using </a:t>
                </a: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803341" cy="4530725"/>
              </a:xfrm>
              <a:blipFill>
                <a:blip r:embed="rId2"/>
                <a:stretch>
                  <a:fillRect l="-733" t="-1882" r="-146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24</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28</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4="http://schemas.microsoft.com/office/drawing/2010/main" xmlns="" xmlns:a16="http://schemas.microsoft.com/office/drawing/2014/main" val="20000"/>
                        </a:ext>
                      </a:extLst>
                    </a:gridCol>
                    <a:gridCol w="1078824">
                      <a:extLst>
                        <a:ext uri="{9D8B030D-6E8A-4147-A177-3AD203B41FA5}">
                          <a16:colId xmlns:a14="http://schemas.microsoft.com/office/drawing/2010/main" xmlns="" xmlns:a16="http://schemas.microsoft.com/office/drawing/2014/main" val="20001"/>
                        </a:ext>
                      </a:extLst>
                    </a:gridCol>
                    <a:gridCol w="914276">
                      <a:extLst>
                        <a:ext uri="{9D8B030D-6E8A-4147-A177-3AD203B41FA5}">
                          <a16:colId xmlns:a14="http://schemas.microsoft.com/office/drawing/2010/main" xmlns="" xmlns:a16="http://schemas.microsoft.com/office/drawing/2014/main" val="20002"/>
                        </a:ext>
                      </a:extLst>
                    </a:gridCol>
                    <a:gridCol w="1047223">
                      <a:extLst>
                        <a:ext uri="{9D8B030D-6E8A-4147-A177-3AD203B41FA5}">
                          <a16:colId xmlns:a14="http://schemas.microsoft.com/office/drawing/2010/main" xmlns="" xmlns:a16="http://schemas.microsoft.com/office/drawing/2014/main" val="20003"/>
                        </a:ext>
                      </a:extLst>
                    </a:gridCol>
                    <a:gridCol w="980750">
                      <a:extLst>
                        <a:ext uri="{9D8B030D-6E8A-4147-A177-3AD203B41FA5}">
                          <a16:colId xmlns:a14="http://schemas.microsoft.com/office/drawing/2010/main" xmlns="" xmlns:a16="http://schemas.microsoft.com/office/drawing/2014/main" val="20004"/>
                        </a:ext>
                      </a:extLst>
                    </a:gridCol>
                    <a:gridCol w="980750">
                      <a:extLst>
                        <a:ext uri="{9D8B030D-6E8A-4147-A177-3AD203B41FA5}">
                          <a16:colId xmlns:a14="http://schemas.microsoft.com/office/drawing/2010/main" xmlns="" xmlns:a16="http://schemas.microsoft.com/office/drawing/2014/main" val="20005"/>
                        </a:ext>
                      </a:extLst>
                    </a:gridCol>
                    <a:gridCol w="1176899">
                      <a:extLst>
                        <a:ext uri="{9D8B030D-6E8A-4147-A177-3AD203B41FA5}">
                          <a16:colId xmlns:a14="http://schemas.microsoft.com/office/drawing/2010/main" xmlns=""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4="http://schemas.microsoft.com/office/drawing/2010/main" xmlns=""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33</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35</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Per unit Length Transverse Inductance of </a:t>
            </a:r>
            <a:r>
              <a:rPr lang="en-US" dirty="0">
                <a:latin typeface="Times New Roman" panose="02020603050405020304" pitchFamily="18" charset="0"/>
                <a:cs typeface="Times New Roman" panose="02020603050405020304" pitchFamily="18" charset="0"/>
              </a:rPr>
              <a:t>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327469" cy="4351338"/>
              </a:xfrm>
            </p:spPr>
            <p:txBody>
              <a:bodyPr>
                <a:normAutofit fontScale="70000" lnSpcReduction="20000"/>
              </a:bodyPr>
              <a:lstStyle/>
              <a:p>
                <a:pPr marL="0" indent="0">
                  <a:buNone/>
                </a:pPr>
                <a:r>
                  <a:rPr lang="en-US" dirty="0" smtClean="0">
                    <a:latin typeface="Times New Roman" panose="02020603050405020304" pitchFamily="18" charset="0"/>
                    <a:cs typeface="Times New Roman" panose="02020603050405020304" pitchFamily="18" charset="0"/>
                  </a:rPr>
                  <a:t>For magnetic and electric transmission lines of similar geometry, the per unit length inductance/ capacitance are related to each other.</a:t>
                </a:r>
              </a:p>
              <a:p>
                <a:pPr marL="0" indent="0">
                  <a:buNone/>
                </a:pPr>
                <a:r>
                  <a:rPr lang="en-US" dirty="0">
                    <a:latin typeface="Times New Roman" panose="02020603050405020304" pitchFamily="18" charset="0"/>
                    <a:cs typeface="Times New Roman" panose="02020603050405020304" pitchFamily="18" charset="0"/>
                  </a:rPr>
                  <a:t>For cylindrical </a:t>
                </a:r>
                <a:r>
                  <a:rPr lang="en-US" dirty="0" smtClean="0">
                    <a:latin typeface="Times New Roman" panose="02020603050405020304" pitchFamily="18" charset="0"/>
                    <a:cs typeface="Times New Roman" panose="02020603050405020304" pitchFamily="18" charset="0"/>
                  </a:rPr>
                  <a:t>wire,</a:t>
                </a: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Electric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E</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r>
                                <a:rPr lang="en-US">
                                  <a:latin typeface="Cambria Math" panose="02040503050406030204" pitchFamily="18" charset="0"/>
                                </a:rPr>
                                <m:t>,</m:t>
                              </m:r>
                              <m:r>
                                <m:rPr>
                                  <m:sty m:val="p"/>
                                </m:rPr>
                                <a:rPr lang="en-US">
                                  <a:latin typeface="Cambria Math" panose="02040503050406030204" pitchFamily="18" charset="0"/>
                                </a:rPr>
                                <m:t>disp</m:t>
                              </m:r>
                            </m:sub>
                          </m:sSub>
                        </m:num>
                        <m:den>
                          <m:r>
                            <a:rPr lang="en-US">
                              <a:latin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πr</m:t>
                          </m:r>
                        </m:den>
                      </m:f>
                    </m:oMath>
                  </m:oMathPara>
                </a14:m>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Magnetic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m:rPr>
                                  <m:sty m:val="p"/>
                                </m:rPr>
                                <a:rPr lang="en-US">
                                  <a:latin typeface="Cambria Math" panose="02040503050406030204" pitchFamily="18" charset="0"/>
                                </a:rPr>
                                <m:t>m</m:t>
                              </m:r>
                            </m:sub>
                          </m:sSub>
                        </m:num>
                        <m:den>
                          <m:r>
                            <m:rPr>
                              <m:sty m:val="p"/>
                            </m:rPr>
                            <a:rPr lang="en-US">
                              <a:latin typeface="Cambria Math" panose="02040503050406030204" pitchFamily="18" charset="0"/>
                            </a:rPr>
                            <m:t>r</m:t>
                          </m:r>
                        </m:den>
                      </m:f>
                    </m:oMath>
                  </m:oMathPara>
                </a14:m>
                <a:endParaRPr lang="en-US" dirty="0" smtClean="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𝜋𝜀</m:t>
                        </m:r>
                      </m:num>
                      <m:den>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𝑟</m:t>
                            </m:r>
                          </m:den>
                        </m:f>
                        <m:r>
                          <a:rPr lang="en-US" b="0" i="1" smtClean="0">
                            <a:latin typeface="Cambria Math" panose="02040503050406030204" pitchFamily="18" charset="0"/>
                          </a:rPr>
                          <m:t>)</m:t>
                        </m:r>
                      </m:den>
                    </m:f>
                  </m:oMath>
                </a14:m>
                <a:endParaRPr lang="en-US" dirty="0" smtClean="0"/>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𝑟</m:t>
                                </m:r>
                              </m:den>
                            </m:f>
                          </m:e>
                        </m:d>
                      </m:e>
                    </m:func>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327469" cy="4351338"/>
              </a:xfrm>
              <a:blipFill>
                <a:blip r:embed="rId2"/>
                <a:stretch>
                  <a:fillRect l="-1260" t="-26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smtClean="0"/>
              <a:t>Modeling and Simulation of Magnetic Transmission Lines</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49</a:t>
            </a:fld>
            <a:endParaRPr lang="en-US"/>
          </a:p>
        </p:txBody>
      </p:sp>
      <p:pic>
        <p:nvPicPr>
          <p:cNvPr id="6" name="Content Placeholder 5"/>
          <p:cNvPicPr>
            <a:picLocks noChangeAspect="1"/>
          </p:cNvPicPr>
          <p:nvPr/>
        </p:nvPicPr>
        <p:blipFill rotWithShape="1">
          <a:blip r:embed="rId3"/>
          <a:srcRect l="17258" r="20836"/>
          <a:stretch/>
        </p:blipFill>
        <p:spPr>
          <a:xfrm>
            <a:off x="6439988" y="1870075"/>
            <a:ext cx="5499463" cy="4351338"/>
          </a:xfrm>
          <a:prstGeom prst="rect">
            <a:avLst/>
          </a:prstGeom>
          <a:ln>
            <a:solidFill>
              <a:schemeClr val="tx1"/>
            </a:solidFill>
          </a:ln>
        </p:spPr>
      </p:pic>
    </p:spTree>
    <p:extLst>
      <p:ext uri="{BB962C8B-B14F-4D97-AF65-F5344CB8AC3E}">
        <p14:creationId xmlns:p14="http://schemas.microsoft.com/office/powerpoint/2010/main" val="3120342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smtClean="0">
                <a:latin typeface="Times New Roman" pitchFamily="18" charset="0"/>
                <a:cs typeface="Times New Roman" pitchFamily="18" charset="0"/>
              </a:rPr>
              <a:t>Ferrite loaded </a:t>
            </a:r>
            <a:r>
              <a:rPr lang="en-US" dirty="0" err="1" smtClean="0">
                <a:latin typeface="Times New Roman" pitchFamily="18" charset="0"/>
                <a:cs typeface="Times New Roman" pitchFamily="18" charset="0"/>
              </a:rPr>
              <a:t>Microstrip</a:t>
            </a:r>
            <a:r>
              <a:rPr lang="en-US" smtClean="0">
                <a:latin typeface="Times New Roman" pitchFamily="18" charset="0"/>
                <a:cs typeface="Times New Roman" pitchFamily="18" charset="0"/>
              </a:rPr>
              <a:t> Patch </a:t>
            </a:r>
            <a:r>
              <a:rPr lang="en-US" dirty="0" smtClean="0">
                <a:latin typeface="Times New Roman" pitchFamily="18" charset="0"/>
                <a:cs typeface="Times New Roman" pitchFamily="18" charset="0"/>
              </a:rPr>
              <a:t>Antennas, Directional </a:t>
            </a:r>
            <a:r>
              <a:rPr lang="en-US" dirty="0">
                <a:latin typeface="Times New Roman" pitchFamily="18" charset="0"/>
                <a:cs typeface="Times New Roman" pitchFamily="18" charset="0"/>
              </a:rPr>
              <a:t>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a:t>
            </a:r>
            <a:r>
              <a:rPr lang="en-US" dirty="0">
                <a:latin typeface="Times New Roman" pitchFamily="18" charset="0"/>
                <a:cs typeface="Times New Roman" pitchFamily="18" charset="0"/>
              </a:rPr>
              <a:t>: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a:t>
            </a:r>
            <a:r>
              <a:rPr lang="en-US" dirty="0" smtClean="0">
                <a:latin typeface="Times New Roman" pitchFamily="18" charset="0"/>
                <a:cs typeface="Times New Roman" pitchFamily="18" charset="0"/>
              </a:rPr>
              <a:t>Nonlinearity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lvl="0"/>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Pockels</a:t>
                </a:r>
                <a:r>
                  <a:rPr lang="en-US" dirty="0">
                    <a:latin typeface="Times New Roman" panose="02020603050405020304" pitchFamily="18" charset="0"/>
                    <a:cs typeface="Times New Roman" panose="02020603050405020304" pitchFamily="18" charset="0"/>
                  </a:rPr>
                  <a:t> and Kerr Non-linearity model (1875) explains how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can change as a function of the field </a:t>
                </a:r>
                <a:r>
                  <a:rPr lang="en-US" dirty="0" smtClean="0">
                    <a:latin typeface="Times New Roman" panose="02020603050405020304" pitchFamily="18" charset="0"/>
                    <a:cs typeface="Times New Roman" panose="02020603050405020304" pitchFamily="18" charset="0"/>
                  </a:rPr>
                  <a:t>intensity. </a:t>
                </a:r>
                <a:endParaRPr lang="en-US" dirty="0">
                  <a:latin typeface="Times New Roman" panose="02020603050405020304" pitchFamily="18" charset="0"/>
                  <a:cs typeface="Times New Roman" panose="02020603050405020304" pitchFamily="18" charset="0"/>
                </a:endParaRPr>
              </a:p>
              <a:p>
                <a:pPr marL="0" indent="0">
                  <a:buNone/>
                </a:pPr>
                <a:endParaRPr lang="en-US" b="1" i="1"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𝑯</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𝑯</m:t>
                              </m:r>
                            </m:e>
                          </m:d>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smtClean="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p>
              <a:p>
                <a:pPr marL="0" indent="0">
                  <a:buNone/>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oMath>
                </a14:m>
                <a:r>
                  <a:rPr lang="en-US" dirty="0">
                    <a:latin typeface="Times New Roman" panose="02020603050405020304" pitchFamily="18" charset="0"/>
                    <a:cs typeface="Times New Roman" panose="02020603050405020304" pitchFamily="18" charset="0"/>
                  </a:rPr>
                  <a:t>sum is the </a:t>
                </a:r>
                <a:r>
                  <a:rPr lang="en-US" dirty="0" err="1">
                    <a:latin typeface="Times New Roman" panose="02020603050405020304" pitchFamily="18" charset="0"/>
                    <a:cs typeface="Times New Roman" panose="02020603050405020304" pitchFamily="18" charset="0"/>
                  </a:rPr>
                  <a:t>Pockels</a:t>
                </a:r>
                <a:r>
                  <a:rPr lang="en-US" dirty="0">
                    <a:latin typeface="Times New Roman" panose="02020603050405020304" pitchFamily="18" charset="0"/>
                    <a:cs typeface="Times New Roman" panose="02020603050405020304" pitchFamily="18" charset="0"/>
                  </a:rPr>
                  <a:t> effect constant; whereas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oMath>
                </a14:m>
                <a:r>
                  <a:rPr lang="en-US" dirty="0">
                    <a:latin typeface="Times New Roman" panose="02020603050405020304" pitchFamily="18" charset="0"/>
                    <a:cs typeface="Times New Roman" panose="02020603050405020304" pitchFamily="18" charset="0"/>
                  </a:rPr>
                  <a:t> sum is the Kerr effect constant</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Ferromagnetic materials are non-linear as their permeability varies with the strength of applied field intensity. At high magnetic field intensity, the material saturates, limiting further increase of Magnetic Flux. Hence, the susceptibility decreases rapidly.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30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58</a:t>
            </a:fld>
            <a:endParaRPr lang="en-US"/>
          </a:p>
        </p:txBody>
      </p:sp>
    </p:spTree>
    <p:extLst>
      <p:ext uri="{BB962C8B-B14F-4D97-AF65-F5344CB8AC3E}">
        <p14:creationId xmlns:p14="http://schemas.microsoft.com/office/powerpoint/2010/main" val="3238088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 Dispersion of Permeability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823857" cy="4530726"/>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represented as a sum of </a:t>
                </a:r>
                <a:r>
                  <a:rPr lang="en-US" dirty="0" smtClean="0">
                    <a:latin typeface="Times New Roman" pitchFamily="18" charset="0"/>
                    <a:cs typeface="Times New Roman" pitchFamily="18" charset="0"/>
                  </a:rPr>
                  <a:t>a resonance term </a:t>
                </a:r>
                <a:r>
                  <a:rPr lang="en-US" dirty="0">
                    <a:latin typeface="Times New Roman" pitchFamily="18" charset="0"/>
                    <a:cs typeface="Times New Roman" pitchFamily="18" charset="0"/>
                  </a:rPr>
                  <a:t>and a term for frequency independent </a:t>
                </a:r>
                <a:r>
                  <a:rPr lang="en-US" dirty="0" smtClean="0">
                    <a:latin typeface="Times New Roman" pitchFamily="18" charset="0"/>
                    <a:cs typeface="Times New Roman" pitchFamily="18" charset="0"/>
                  </a:rPr>
                  <a:t>permeability.</a:t>
                </a:r>
                <a:endParaRPr lang="en-US" dirty="0">
                  <a:latin typeface="Times New Roman" pitchFamily="18" charset="0"/>
                  <a:cs typeface="Times New Roman"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𝜔𝛾</m:t>
                          </m:r>
                        </m:den>
                      </m:f>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𝑜</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r>
                      <a:rPr lang="en-US" b="0" i="1" smtClean="0">
                        <a:latin typeface="Cambria Math" panose="02040503050406030204" pitchFamily="18" charset="0"/>
                      </a:rPr>
                      <m:t> </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823857" cy="4530726"/>
              </a:xfrm>
              <a:blipFill>
                <a:blip r:embed="rId2"/>
                <a:stretch>
                  <a:fillRect l="-1152" t="-1344" r="-199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59</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55284"/>
              </a:xfrm>
            </p:spPr>
            <p:txBody>
              <a:bodyPr>
                <a:normAutofit fontScale="70000" lnSpcReduction="20000"/>
              </a:bodyPr>
              <a:lstStyle/>
              <a:p>
                <a:pPr lvl="0">
                  <a:lnSpc>
                    <a:spcPct val="120000"/>
                  </a:lnSpc>
                </a:pPr>
                <a:r>
                  <a:rPr lang="en-US" dirty="0" smtClean="0">
                    <a:latin typeface="Times New Roman" panose="02020603050405020304" pitchFamily="18" charset="0"/>
                    <a:cs typeface="Times New Roman" panose="02020603050405020304" pitchFamily="18" charset="0"/>
                  </a:rPr>
                  <a:t>Landau-</a:t>
                </a:r>
                <a:r>
                  <a:rPr lang="en-US" dirty="0" err="1">
                    <a:latin typeface="Times New Roman" panose="02020603050405020304" pitchFamily="18" charset="0"/>
                    <a:cs typeface="Times New Roman" panose="02020603050405020304" pitchFamily="18" charset="0"/>
                  </a:rPr>
                  <a:t>Lifshitz</a:t>
                </a:r>
                <a:r>
                  <a:rPr lang="en-US" dirty="0">
                    <a:latin typeface="Times New Roman" panose="02020603050405020304" pitchFamily="18" charset="0"/>
                    <a:cs typeface="Times New Roman" panose="02020603050405020304" pitchFamily="18" charset="0"/>
                  </a:rPr>
                  <a:t>-Gilbert model (1955) describes the </a:t>
                </a:r>
                <a:r>
                  <a:rPr lang="en-US" dirty="0" err="1">
                    <a:latin typeface="Times New Roman" panose="02020603050405020304" pitchFamily="18" charset="0"/>
                    <a:cs typeface="Times New Roman" panose="02020603050405020304" pitchFamily="18" charset="0"/>
                  </a:rPr>
                  <a:t>precessional</a:t>
                </a:r>
                <a:r>
                  <a:rPr lang="en-US" dirty="0">
                    <a:latin typeface="Times New Roman" panose="02020603050405020304" pitchFamily="18" charset="0"/>
                    <a:cs typeface="Times New Roman" panose="02020603050405020304" pitchFamily="18" charset="0"/>
                  </a:rPr>
                  <a:t> motion of saturated magnetic dipoles in a magnetic </a:t>
                </a:r>
                <a:r>
                  <a:rPr lang="en-US" dirty="0" smtClean="0">
                    <a:latin typeface="Times New Roman" panose="02020603050405020304" pitchFamily="18" charset="0"/>
                    <a:cs typeface="Times New Roman" panose="02020603050405020304" pitchFamily="18" charset="0"/>
                  </a:rPr>
                  <a:t>field. </a:t>
                </a:r>
                <a:endParaRPr lang="en-US" dirty="0">
                  <a:latin typeface="Times New Roman" panose="02020603050405020304" pitchFamily="18" charset="0"/>
                  <a:cs typeface="Times New Roman" panose="020206030504050203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1" i="1">
                          <a:latin typeface="Cambria Math" panose="02040503050406030204" pitchFamily="18" charset="0"/>
                        </a:rPr>
                        <m:t>𝒃</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𝜎</m:t>
                          </m:r>
                          <m:r>
                            <a:rPr lang="en-US" b="1" i="1">
                              <a:latin typeface="Cambria Math" panose="02040503050406030204" pitchFamily="18" charset="0"/>
                            </a:rPr>
                            <m:t>𝑯</m:t>
                          </m:r>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0</m:t>
                              </m:r>
                            </m:sub>
                          </m:sSub>
                          <m:r>
                            <a:rPr lang="en-US" b="1" i="1">
                              <a:latin typeface="Cambria Math" panose="02040503050406030204" pitchFamily="18" charset="0"/>
                            </a:rPr>
                            <m:t>𝑴</m:t>
                          </m:r>
                          <m:r>
                            <a:rPr lang="en-US" i="1">
                              <a:latin typeface="Cambria Math" panose="02040503050406030204" pitchFamily="18" charset="0"/>
                            </a:rPr>
                            <m:t>+</m:t>
                          </m:r>
                          <m:r>
                            <a:rPr lang="en-US" i="1">
                              <a:latin typeface="Cambria Math" panose="02040503050406030204" pitchFamily="18" charset="0"/>
                            </a:rPr>
                            <m:t>𝛼</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e>
                      </m:d>
                      <m:r>
                        <a:rPr lang="en-US" i="1">
                          <a:latin typeface="Cambria Math" panose="02040503050406030204" pitchFamily="18" charset="0"/>
                        </a:rPr>
                        <m:t>−</m:t>
                      </m:r>
                      <m:r>
                        <a:rPr lang="en-US" i="1">
                          <a:latin typeface="Cambria Math" panose="02040503050406030204" pitchFamily="18" charset="0"/>
                        </a:rPr>
                        <m:t>𝛾</m:t>
                      </m:r>
                      <m:r>
                        <a:rPr lang="en-US" b="1" i="1">
                          <a:latin typeface="Cambria Math" panose="02040503050406030204" pitchFamily="18" charset="0"/>
                        </a:rPr>
                        <m:t>𝑴</m:t>
                      </m:r>
                    </m:oMath>
                  </m:oMathPara>
                </a14:m>
                <a:endParaRPr lang="en-US" dirty="0">
                  <a:latin typeface="Times New Roman" panose="02020603050405020304" pitchFamily="18" charset="0"/>
                  <a:cs typeface="Times New Roman" panose="02020603050405020304" pitchFamily="18" charset="0"/>
                </a:endParaRPr>
              </a:p>
              <a:p>
                <a:pPr marL="0" indent="0">
                  <a:lnSpc>
                    <a:spcPct val="120000"/>
                  </a:lnSpc>
                  <a:buNone/>
                </a:pPr>
                <a14:m>
                  <m:oMath xmlns:m="http://schemas.openxmlformats.org/officeDocument/2006/math">
                    <m:r>
                      <a:rPr lang="en-US" b="1" i="1">
                        <a:latin typeface="Cambria Math" panose="02040503050406030204" pitchFamily="18" charset="0"/>
                      </a:rPr>
                      <m:t>𝑴</m:t>
                    </m:r>
                  </m:oMath>
                </a14:m>
                <a:r>
                  <a:rPr lang="en-US" dirty="0">
                    <a:latin typeface="Times New Roman" panose="02020603050405020304" pitchFamily="18" charset="0"/>
                    <a:cs typeface="Times New Roman" panose="02020603050405020304" pitchFamily="18" charset="0"/>
                  </a:rPr>
                  <a:t>describes the linear deviation of magnetization from its static equilibrium value. Precession occurs around this unit bias vector</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b="1" i="1">
                        <a:latin typeface="Cambria Math" panose="02040503050406030204" pitchFamily="18" charset="0"/>
                      </a:rPr>
                      <m:t>𝒃</m:t>
                    </m:r>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rPr>
                      <m:t>𝜎</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represents oscillator strength,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0</m:t>
                        </m:r>
                      </m:sub>
                    </m:sSub>
                  </m:oMath>
                </a14:m>
                <a:r>
                  <a:rPr lang="en-US" dirty="0">
                    <a:latin typeface="Times New Roman" panose="02020603050405020304" pitchFamily="18" charset="0"/>
                    <a:cs typeface="Times New Roman" panose="02020603050405020304" pitchFamily="18" charset="0"/>
                  </a:rPr>
                  <a:t> is the angular resonance frequency,</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rPr>
                      <m:t>𝛾</m:t>
                    </m:r>
                  </m:oMath>
                </a14:m>
                <a:r>
                  <a:rPr lang="en-US" dirty="0">
                    <a:latin typeface="Times New Roman" panose="02020603050405020304" pitchFamily="18" charset="0"/>
                    <a:cs typeface="Times New Roman" panose="02020603050405020304" pitchFamily="18" charset="0"/>
                  </a:rPr>
                  <a:t>is the oscillator damping factor.</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a:lnSpc>
                    <a:spcPct val="120000"/>
                  </a:lnSpc>
                </a:pPr>
                <a:r>
                  <a:rPr lang="en-US" dirty="0">
                    <a:latin typeface="Times New Roman" pitchFamily="18" charset="0"/>
                    <a:cs typeface="Times New Roman" pitchFamily="18" charset="0"/>
                  </a:rPr>
                  <a:t>For </a:t>
                </a:r>
                <a:r>
                  <a:rPr lang="en-US" dirty="0" smtClean="0">
                    <a:latin typeface="Times New Roman" pitchFamily="18" charset="0"/>
                    <a:cs typeface="Times New Roman" pitchFamily="18" charset="0"/>
                  </a:rPr>
                  <a:t>ferromagnetic media biased in the z-direction </a:t>
                </a:r>
                <a:r>
                  <a:rPr lang="en-US" b="1"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1 </a:t>
                </a:r>
                <a14:m>
                  <m:oMath xmlns:m="http://schemas.openxmlformats.org/officeDocument/2006/math">
                    <m:acc>
                      <m:accPr>
                        <m:chr m:val="̂"/>
                        <m:ctrlPr>
                          <a:rPr lang="en-US" b="1" i="1" smtClean="0">
                            <a:latin typeface="Cambria Math" panose="02040503050406030204" pitchFamily="18" charset="0"/>
                            <a:cs typeface="Times New Roman" pitchFamily="18" charset="0"/>
                          </a:rPr>
                        </m:ctrlPr>
                      </m:accPr>
                      <m:e>
                        <m:r>
                          <a:rPr lang="en-US" b="1" i="1" smtClean="0">
                            <a:latin typeface="Cambria Math" panose="02040503050406030204" pitchFamily="18" charset="0"/>
                            <a:cs typeface="Times New Roman" pitchFamily="18" charset="0"/>
                          </a:rPr>
                          <m:t>𝒛</m:t>
                        </m:r>
                      </m:e>
                    </m:acc>
                  </m:oMath>
                </a14:m>
                <a:r>
                  <a:rPr lang="en-US" dirty="0" smtClean="0">
                    <a:latin typeface="Times New Roman" pitchFamily="18" charset="0"/>
                    <a:cs typeface="Times New Roman" pitchFamily="18" charset="0"/>
                  </a:rPr>
                  <a:t>, a non-diagonal </a:t>
                </a:r>
                <a:r>
                  <a:rPr lang="en-US" dirty="0">
                    <a:latin typeface="Times New Roman" pitchFamily="18" charset="0"/>
                    <a:cs typeface="Times New Roman" pitchFamily="18" charset="0"/>
                  </a:rPr>
                  <a:t>susceptibility tensor is used to relate Magnetization and Field </a:t>
                </a:r>
                <a:r>
                  <a:rPr lang="en-US" dirty="0" smtClean="0">
                    <a:latin typeface="Times New Roman" pitchFamily="18" charset="0"/>
                    <a:cs typeface="Times New Roman" pitchFamily="18" charset="0"/>
                  </a:rPr>
                  <a:t>intensity </a:t>
                </a:r>
                <a:r>
                  <a:rPr lang="en-US" b="1" dirty="0" smtClean="0">
                    <a:latin typeface="Times New Roman" pitchFamily="18" charset="0"/>
                    <a:cs typeface="Times New Roman" pitchFamily="18" charset="0"/>
                  </a:rPr>
                  <a:t>M</a:t>
                </a:r>
                <a:r>
                  <a:rPr lang="en-US" dirty="0" smtClean="0">
                    <a:latin typeface="Times New Roman" pitchFamily="18" charset="0"/>
                    <a:cs typeface="Times New Roman" pitchFamily="18" charset="0"/>
                  </a:rPr>
                  <a:t>=</a:t>
                </a:r>
                <a:r>
                  <a:rPr lang="en-US" dirty="0"/>
                  <a:t> </a:t>
                </a:r>
                <a14:m>
                  <m:oMath xmlns:m="http://schemas.openxmlformats.org/officeDocument/2006/math">
                    <m:r>
                      <a:rPr lang="en-US" i="1">
                        <a:latin typeface="Cambria Math" panose="02040503050406030204" pitchFamily="18" charset="0"/>
                      </a:rPr>
                      <m:t>𝜒</m:t>
                    </m:r>
                    <m:r>
                      <a:rPr lang="en-US" i="1">
                        <a:latin typeface="Cambria Math" panose="02040503050406030204" pitchFamily="18" charset="0"/>
                      </a:rPr>
                      <m:t> </m:t>
                    </m:r>
                  </m:oMath>
                </a14:m>
                <a:r>
                  <a:rPr lang="en-US" b="1" dirty="0" smtClean="0">
                    <a:latin typeface="Times New Roman" pitchFamily="18" charset="0"/>
                    <a:cs typeface="Times New Roman" pitchFamily="18" charset="0"/>
                  </a:rPr>
                  <a:t>H</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a14:m>
                <a:r>
                  <a:rPr lang="en-US" dirty="0" smtClean="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smtClean="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b="0" i="1" smtClean="0">
                            <a:latin typeface="Cambria Math" panose="02040503050406030204" pitchFamily="18" charset="0"/>
                          </a:rPr>
                          <m:t>)</m:t>
                        </m:r>
                      </m:num>
                      <m:den>
                        <m:sSup>
                          <m:sSupPr>
                            <m:ctrlPr>
                              <a:rPr lang="en-US" i="1" dirty="0" smtClean="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b="0" i="1" dirty="0" smtClean="0">
                                <a:latin typeface="Cambria Math" panose="02040503050406030204" pitchFamily="18" charset="0"/>
                                <a:cs typeface="Times New Roman" pitchFamily="18" charset="0"/>
                              </a:rPr>
                              <m:t>2</m:t>
                            </m:r>
                          </m:sup>
                        </m:sSup>
                        <m:r>
                          <a:rPr lang="en-US" b="0" i="1" dirty="0" smtClean="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r>
                      <a:rPr lang="en-US" i="1">
                        <a:latin typeface="Cambria Math" panose="02040503050406030204" pitchFamily="18" charset="0"/>
                      </a:rPr>
                      <m:t>𝜂</m:t>
                    </m:r>
                  </m:oMath>
                </a14:m>
                <a:r>
                  <a:rPr lang="en-US" dirty="0" smtClean="0">
                    <a:latin typeface="Times New Roman" pitchFamily="18" charset="0"/>
                    <a:cs typeface="Times New Roman" pitchFamily="18" charset="0"/>
                  </a:rPr>
                  <a:t>= </a:t>
                </a:r>
                <a14:m>
                  <m:oMath xmlns:m="http://schemas.openxmlformats.org/officeDocument/2006/math">
                    <m:f>
                      <m:fPr>
                        <m:ctrlPr>
                          <a:rPr lang="en-US" i="1" dirty="0" smtClean="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rPr>
                          <m:t>)</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e>
                          <m:sup>
                            <m:r>
                              <a:rPr lang="en-US" i="1">
                                <a:latin typeface="Cambria Math" panose="02040503050406030204"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r>
                      <a:rPr lang="en-US" b="0" i="1" dirty="0" smtClean="0">
                        <a:latin typeface="Cambria Math" panose="02040503050406030204" pitchFamily="18" charset="0"/>
                        <a:cs typeface="Times New Roman" pitchFamily="18" charset="0"/>
                      </a:rPr>
                      <m:t>0</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55284"/>
              </a:xfrm>
              <a:blipFill>
                <a:blip r:embed="rId2"/>
                <a:stretch>
                  <a:fillRect l="-638" t="-640" r="-174"/>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Larmor</a:t>
                </a:r>
                <a:r>
                  <a:rPr lang="en-US" dirty="0" smtClean="0">
                    <a:latin typeface="Times New Roman" panose="02020603050405020304" pitchFamily="18" charset="0"/>
                    <a:cs typeface="Times New Roman" panose="02020603050405020304" pitchFamily="18" charset="0"/>
                  </a:rPr>
                  <a:t> Precession Frequency </a:t>
                </a:r>
                <a:r>
                  <a:rPr lang="en-US" smtClean="0">
                    <a:latin typeface="Times New Roman" panose="02020603050405020304" pitchFamily="18" charset="0"/>
                    <a:cs typeface="Times New Roman" panose="02020603050405020304" pitchFamily="18" charset="0"/>
                  </a:rPr>
                  <a:t>for Gyromagnetic </a:t>
                </a:r>
                <a:r>
                  <a:rPr lang="en-US" dirty="0" smtClean="0">
                    <a:latin typeface="Times New Roman" panose="02020603050405020304" pitchFamily="18" charset="0"/>
                    <a:cs typeface="Times New Roman" panose="02020603050405020304" pitchFamily="18" charset="0"/>
                  </a:rPr>
                  <a:t>materials placed in a static magnetic field has the relation: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61</a:t>
            </a:fld>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150" t="-8197" r="-300" b="-531148"/>
                          </a:stretch>
                        </a:blipFill>
                      </a:tcPr>
                    </a:tc>
                    <a:extLst>
                      <a:ext uri="{0D108BD9-81ED-4DB2-BD59-A6C34878D82A}">
                        <a16:rowId xmlns:a16="http://schemas.microsoft.com/office/drawing/2014/main" val="1808383660"/>
                      </a:ext>
                    </a:extLst>
                  </a:tr>
                  <a:tr h="380619">
                    <a:tc>
                      <a:txBody>
                        <a:bodyPr/>
                        <a:lstStyle/>
                        <a:p>
                          <a:endParaRPr lang="en-US"/>
                        </a:p>
                      </a:txBody>
                      <a:tcPr>
                        <a:blipFill>
                          <a:blip r:embed="rId3"/>
                          <a:stretch>
                            <a:fillRect l="-150" t="-104762" r="-10030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6746">
                    <a:tc>
                      <a:txBody>
                        <a:bodyPr/>
                        <a:lstStyle/>
                        <a:p>
                          <a:endParaRPr lang="en-US"/>
                        </a:p>
                      </a:txBody>
                      <a:tcPr>
                        <a:blipFill>
                          <a:blip r:embed="rId3"/>
                          <a:stretch>
                            <a:fillRect l="-150" t="-208065" r="-10030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5476">
                    <a:tc>
                      <a:txBody>
                        <a:bodyPr/>
                        <a:lstStyle/>
                        <a:p>
                          <a:endParaRPr lang="en-US"/>
                        </a:p>
                      </a:txBody>
                      <a:tcPr>
                        <a:blipFill>
                          <a:blip r:embed="rId3"/>
                          <a:stretch>
                            <a:fillRect l="-150" t="-313115" r="-10030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2999">
                    <a:tc>
                      <a:txBody>
                        <a:bodyPr/>
                        <a:lstStyle/>
                        <a:p>
                          <a:endParaRPr lang="en-US"/>
                        </a:p>
                      </a:txBody>
                      <a:tcPr>
                        <a:blipFill>
                          <a:blip r:embed="rId3"/>
                          <a:stretch>
                            <a:fillRect l="-150" t="-406452" r="-10030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2872">
                    <a:tc>
                      <a:txBody>
                        <a:bodyPr/>
                        <a:lstStyle/>
                        <a:p>
                          <a:endParaRPr lang="en-US"/>
                        </a:p>
                      </a:txBody>
                      <a:tcPr>
                        <a:blipFill>
                          <a:blip r:embed="rId3"/>
                          <a:stretch>
                            <a:fillRect l="-150" t="-514754" r="-10030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a:t>
                          </a:r>
                          <a:r>
                            <a:rPr lang="en-US" baseline="0" dirty="0"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200" y="3319463"/>
            <a:ext cx="2857500" cy="2857500"/>
          </a:xfrm>
          <a:prstGeom prst="rect">
            <a:avLst/>
          </a:prstGeom>
        </p:spPr>
      </p:pic>
    </p:spTree>
    <p:extLst>
      <p:ext uri="{BB962C8B-B14F-4D97-AF65-F5344CB8AC3E}">
        <p14:creationId xmlns:p14="http://schemas.microsoft.com/office/powerpoint/2010/main" val="20556506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17725"/>
                <a:ext cx="10515600" cy="4866120"/>
              </a:xfrm>
            </p:spPr>
            <p:txBody>
              <a:bodyPr>
                <a:normAutofit/>
              </a:bodyPr>
              <a:lstStyle/>
              <a:p>
                <a:r>
                  <a:rPr lang="en-US" dirty="0" smtClean="0">
                    <a:latin typeface="Times New Roman" pitchFamily="18" charset="0"/>
                    <a:cs typeface="Times New Roman" pitchFamily="18" charset="0"/>
                  </a:rPr>
                  <a:t>A pulse transformer was simulated in MEEP simulator. A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used for the simulation.</a:t>
                </a:r>
              </a:p>
              <a:p>
                <a:r>
                  <a:rPr lang="en-US" dirty="0" smtClean="0">
                    <a:latin typeface="Times New Roman" pitchFamily="18" charset="0"/>
                    <a:cs typeface="Times New Roman" pitchFamily="18" charset="0"/>
                  </a:rPr>
                  <a:t>The microwave frequency Magnetic </a:t>
                </a:r>
                <a:r>
                  <a:rPr lang="en-US" dirty="0">
                    <a:latin typeface="Times New Roman" pitchFamily="18" charset="0"/>
                    <a:cs typeface="Times New Roman" pitchFamily="18" charset="0"/>
                  </a:rPr>
                  <a:t>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522"/>
            <a:ext cx="10515600" cy="1325563"/>
          </a:xfrm>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Magnetic Transmission Line Model for 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65</a:t>
            </a:fld>
            <a:endParaRPr lang="en-US"/>
          </a:p>
        </p:txBody>
      </p:sp>
      <p:sp>
        <p:nvSpPr>
          <p:cNvPr id="9" name="Content Placeholder 8"/>
          <p:cNvSpPr>
            <a:spLocks noGrp="1"/>
          </p:cNvSpPr>
          <p:nvPr>
            <p:ph idx="1"/>
          </p:nvPr>
        </p:nvSpPr>
        <p:spPr>
          <a:xfrm>
            <a:off x="613418" y="1711301"/>
            <a:ext cx="4719477" cy="4351338"/>
          </a:xfrm>
        </p:spPr>
        <p:txBody>
          <a:bodyPr>
            <a:normAutofit/>
          </a:bodyPr>
          <a:lstStyle/>
          <a:p>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buNone/>
            </a:pPr>
            <a:endParaRPr lang="en-US" dirty="0"/>
          </a:p>
          <a:p>
            <a:endParaRPr lang="en-US" dirty="0"/>
          </a:p>
        </p:txBody>
      </p:sp>
      <p:pic>
        <p:nvPicPr>
          <p:cNvPr id="6" name="Picture 5"/>
          <p:cNvPicPr/>
          <p:nvPr/>
        </p:nvPicPr>
        <p:blipFill>
          <a:blip r:embed="rId2"/>
          <a:stretch>
            <a:fillRect/>
          </a:stretch>
        </p:blipFill>
        <p:spPr>
          <a:xfrm>
            <a:off x="5984299" y="1585311"/>
            <a:ext cx="5536701" cy="2420938"/>
          </a:xfrm>
          <a:prstGeom prst="rect">
            <a:avLst/>
          </a:prstGeom>
          <a:ln>
            <a:solidFill>
              <a:schemeClr val="tx1"/>
            </a:solidFill>
          </a:ln>
        </p:spPr>
      </p:pic>
      <p:pic>
        <p:nvPicPr>
          <p:cNvPr id="7" name="Content Placeholder 5"/>
          <p:cNvPicPr>
            <a:picLocks/>
          </p:cNvPicPr>
          <p:nvPr/>
        </p:nvPicPr>
        <p:blipFill>
          <a:blip r:embed="rId3"/>
          <a:stretch>
            <a:fillRect/>
          </a:stretch>
        </p:blipFill>
        <p:spPr>
          <a:xfrm>
            <a:off x="5970577" y="4180681"/>
            <a:ext cx="5564143" cy="208708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66</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67</a:t>
            </a:fld>
            <a:endParaRPr lang="en-US"/>
          </a:p>
        </p:txBody>
      </p:sp>
      <p:sp>
        <p:nvSpPr>
          <p:cNvPr id="3" name="TextBox 2"/>
          <p:cNvSpPr txBox="1"/>
          <p:nvPr/>
        </p:nvSpPr>
        <p:spPr>
          <a:xfrm>
            <a:off x="512716" y="2333215"/>
            <a:ext cx="5248003" cy="3046988"/>
          </a:xfrm>
          <a:prstGeom prst="rect">
            <a:avLst/>
          </a:prstGeom>
          <a:noFill/>
        </p:spPr>
        <p:txBody>
          <a:bodyPr wrap="square" rtlCol="0">
            <a:spAutoFit/>
          </a:bodyPr>
          <a:lstStyle/>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96000" y="2211636"/>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68</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60386" y="6231135"/>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365125"/>
                <a:ext cx="10515600" cy="1325563"/>
              </a:xfrm>
            </p:spPr>
            <p:txBody>
              <a:bodyPr/>
              <a:lstStyle/>
              <a:p>
                <a:r>
                  <a:rPr lang="en-US" dirty="0" smtClean="0">
                    <a:latin typeface="Times New Roman" panose="02020603050405020304" pitchFamily="18" charset="0"/>
                    <a:cs typeface="Times New Roman" panose="02020603050405020304" pitchFamily="18" charset="0"/>
                  </a:rPr>
                  <a:t>3.3. Gyromagnetic Susceptibility </a:t>
                </a:r>
                <a14:m>
                  <m:oMath xmlns:m="http://schemas.openxmlformats.org/officeDocument/2006/math">
                    <m:r>
                      <a:rPr lang="en-US" i="1">
                        <a:latin typeface="Cambria Math" panose="02040503050406030204" pitchFamily="18" charset="0"/>
                      </a:rPr>
                      <m:t>𝜒</m:t>
                    </m:r>
                    <m:r>
                      <a:rPr lang="en-US" i="1">
                        <a:latin typeface="Cambria Math" panose="02040503050406030204" pitchFamily="18" charset="0"/>
                      </a:rPr>
                      <m:t> </m:t>
                    </m:r>
                  </m:oMath>
                </a14:m>
                <a:r>
                  <a:rPr lang="en-US" dirty="0" smtClean="0">
                    <a:latin typeface="Times New Roman" panose="02020603050405020304" pitchFamily="18" charset="0"/>
                    <a:cs typeface="Times New Roman" panose="02020603050405020304" pitchFamily="18" charset="0"/>
                  </a:rPr>
                  <a:t>versus bias</a:t>
                </a:r>
                <a:endParaRPr lang="en-US"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2"/>
                <a:stretch>
                  <a:fillRect l="-2377" t="-12903" b="-2165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69</a:t>
            </a:fld>
            <a:endParaRPr lang="en-US"/>
          </a:p>
        </p:txBody>
      </p:sp>
      <mc:AlternateContent xmlns:mc="http://schemas.openxmlformats.org/markup-compatibility/2006">
        <mc:Choice xmlns:a14="http://schemas.microsoft.com/office/drawing/2010/main" Requires="a14">
          <p:sp>
            <p:nvSpPr>
              <p:cNvPr id="11" name="Rectangle 10"/>
              <p:cNvSpPr/>
              <p:nvPr/>
            </p:nvSpPr>
            <p:spPr>
              <a:xfrm>
                <a:off x="695209" y="1683205"/>
                <a:ext cx="10801582" cy="1686103"/>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The susceptibility of the Gyromagnetic </a:t>
                </a:r>
                <a:r>
                  <a:rPr lang="en-US" sz="2000" dirty="0" smtClean="0">
                    <a:latin typeface="Times New Roman" panose="02020603050405020304" pitchFamily="18" charset="0"/>
                    <a:cs typeface="Times New Roman" panose="02020603050405020304" pitchFamily="18" charset="0"/>
                  </a:rPr>
                  <a:t>saturated </a:t>
                </a:r>
                <a:r>
                  <a:rPr lang="en-US" sz="2000" dirty="0" err="1" smtClean="0">
                    <a:latin typeface="Times New Roman" panose="02020603050405020304" pitchFamily="18" charset="0"/>
                    <a:cs typeface="Times New Roman" panose="02020603050405020304" pitchFamily="18" charset="0"/>
                  </a:rPr>
                  <a:t>ferromagnet</a:t>
                </a:r>
                <a:r>
                  <a:rPr lang="en-US"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is expressed as </a:t>
                </a:r>
                <a:r>
                  <a:rPr lang="en-US" sz="2000" b="1" dirty="0" smtClean="0">
                    <a:latin typeface="Times New Roman" panose="02020603050405020304" pitchFamily="18" charset="0"/>
                    <a:cs typeface="Times New Roman" panose="02020603050405020304" pitchFamily="18" charset="0"/>
                  </a:rPr>
                  <a:t>M</a:t>
                </a:r>
                <a:r>
                  <a:rPr lang="en-US" sz="2000" dirty="0" smtClean="0">
                    <a:latin typeface="Times New Roman" panose="02020603050405020304" pitchFamily="18" charset="0"/>
                    <a:cs typeface="Times New Roman" panose="02020603050405020304" pitchFamily="18" charset="0"/>
                  </a:rPr>
                  <a:t>=</a:t>
                </a:r>
                <a:r>
                  <a:rPr lang="en-US" sz="2000" dirty="0"/>
                  <a:t> </a:t>
                </a:r>
                <a14:m>
                  <m:oMath xmlns:m="http://schemas.openxmlformats.org/officeDocument/2006/math">
                    <m:r>
                      <a:rPr lang="en-US" sz="2000" b="1" i="1">
                        <a:latin typeface="Cambria Math" panose="02040503050406030204" pitchFamily="18" charset="0"/>
                      </a:rPr>
                      <m:t>𝝌</m:t>
                    </m:r>
                    <m:r>
                      <a:rPr lang="en-US" sz="2000" b="1" i="1">
                        <a:latin typeface="Cambria Math" panose="02040503050406030204" pitchFamily="18" charset="0"/>
                      </a:rPr>
                      <m:t> </m:t>
                    </m:r>
                  </m:oMath>
                </a14:m>
                <a:r>
                  <a:rPr lang="en-US" sz="2000" b="1" dirty="0" smtClean="0">
                    <a:latin typeface="Times New Roman" panose="02020603050405020304" pitchFamily="18" charset="0"/>
                    <a:cs typeface="Times New Roman" panose="02020603050405020304" pitchFamily="18" charset="0"/>
                  </a:rPr>
                  <a:t>H</a:t>
                </a:r>
                <a:r>
                  <a:rPr lang="en-US" sz="2000" dirty="0" smtClean="0">
                    <a:latin typeface="Times New Roman" panose="02020603050405020304" pitchFamily="18" charset="0"/>
                    <a:cs typeface="Times New Roman" panose="02020603050405020304" pitchFamily="18" charset="0"/>
                  </a:rPr>
                  <a:t>: </a:t>
                </a:r>
              </a:p>
              <a:p>
                <a14:m>
                  <m:oMath xmlns:m="http://schemas.openxmlformats.org/officeDocument/2006/math">
                    <m:r>
                      <a:rPr lang="en-US" sz="2000" b="1" i="1">
                        <a:latin typeface="Cambria Math" panose="02040503050406030204" pitchFamily="18" charset="0"/>
                      </a:rPr>
                      <m:t>𝑴</m:t>
                    </m:r>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𝜂</m:t>
                              </m:r>
                            </m:e>
                            <m:e>
                              <m:r>
                                <a:rPr lang="en-US" sz="2000" i="1">
                                  <a:latin typeface="Cambria Math" panose="02040503050406030204" pitchFamily="18" charset="0"/>
                                </a:rPr>
                                <m:t>0</m:t>
                              </m:r>
                            </m:e>
                          </m:mr>
                          <m:mr>
                            <m:e>
                              <m:r>
                                <a:rPr lang="en-US" sz="2000" i="1">
                                  <a:latin typeface="Cambria Math" panose="02040503050406030204" pitchFamily="18" charset="0"/>
                                </a:rPr>
                                <m:t>𝑗</m:t>
                              </m:r>
                              <m:r>
                                <a:rPr lang="en-US" sz="2000" i="1">
                                  <a:latin typeface="Cambria Math" panose="02040503050406030204" pitchFamily="18" charset="0"/>
                                </a:rPr>
                                <m:t>𝜂</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mr>
                        </m:m>
                      </m:e>
                    </m:d>
                    <m:r>
                      <a:rPr lang="en-US" sz="2000" b="1" i="1">
                        <a:latin typeface="Cambria Math" panose="02040503050406030204" pitchFamily="18" charset="0"/>
                      </a:rPr>
                      <m:t>𝑯</m:t>
                    </m:r>
                  </m:oMath>
                </a14:m>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r>
                          <a:rPr lang="en-US" sz="2000" i="1">
                            <a:latin typeface="Cambria Math" panose="02040503050406030204" pitchFamily="18" charset="0"/>
                          </a:rPr>
                          <m:t>𝜎</m:t>
                        </m:r>
                        <m:r>
                          <a:rPr lang="en-US" sz="2000" i="1">
                            <a:latin typeface="Cambria Math" panose="02040503050406030204" pitchFamily="18" charset="0"/>
                          </a:rPr>
                          <m:t>(</m:t>
                        </m:r>
                        <m:sSub>
                          <m:sSubPr>
                            <m:ctrlPr>
                              <a:rPr lang="en-US" sz="2000" b="1"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𝛼</m:t>
                        </m:r>
                        <m:r>
                          <a:rPr lang="en-US" sz="2000" i="1">
                            <a:latin typeface="Cambria Math" panose="02040503050406030204" pitchFamily="18" charset="0"/>
                          </a:rPr>
                          <m:t>)</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
                              <m:sSubPr>
                                <m:ctrlPr>
                                  <a:rPr lang="en-US" sz="2000" b="1"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𝛼</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panose="02040503050406030204" pitchFamily="18" charset="0"/>
                      </a:rPr>
                      <m:t>𝜂</m:t>
                    </m:r>
                  </m:oMath>
                </a14:m>
                <a:r>
                  <a:rPr lang="en-US" sz="2000" dirty="0">
                    <a:latin typeface="Times New Roman" pitchFamily="18" charset="0"/>
                    <a:cs typeface="Times New Roman" pitchFamily="18" charset="0"/>
                  </a:rPr>
                  <a:t>= </a:t>
                </a:r>
                <a14:m>
                  <m:oMath xmlns:m="http://schemas.openxmlformats.org/officeDocument/2006/math">
                    <m:f>
                      <m:fPr>
                        <m:ctrlPr>
                          <a:rPr lang="en-US" sz="2000" i="1" dirty="0">
                            <a:latin typeface="Cambria Math" panose="02040503050406030204" pitchFamily="18" charset="0"/>
                            <a:cs typeface="Times New Roman" pitchFamily="18" charset="0"/>
                          </a:rPr>
                        </m:ctrlPr>
                      </m:fPr>
                      <m:num>
                        <m:r>
                          <a:rPr lang="en-US" sz="2000" i="1">
                            <a:latin typeface="Cambria Math" panose="02040503050406030204" pitchFamily="18" charset="0"/>
                          </a:rPr>
                          <m:t>𝜎</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rPr>
                          <m:t>)</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
                              <m:sSubPr>
                                <m:ctrlPr>
                                  <a:rPr lang="en-US" sz="2000" b="1"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𝛼</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rPr>
                              <m:t>)</m:t>
                            </m:r>
                          </m:e>
                          <m:sup>
                            <m:r>
                              <a:rPr lang="en-US" sz="2000" i="1">
                                <a:latin typeface="Cambria Math" panose="02040503050406030204"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r>
                      <a:rPr lang="en-US" sz="2000" i="1" dirty="0">
                        <a:latin typeface="Cambria Math" panose="02040503050406030204" pitchFamily="18" charset="0"/>
                        <a:cs typeface="Times New Roman" pitchFamily="18" charset="0"/>
                      </a:rPr>
                      <m:t>0</m:t>
                    </m:r>
                  </m:oMath>
                </a14:m>
                <a:endParaRPr lang="en-US" sz="2000" dirty="0">
                  <a:latin typeface="Times New Roman" pitchFamily="18" charset="0"/>
                  <a:cs typeface="Times New Roman" pitchFamily="18" charset="0"/>
                </a:endParaRPr>
              </a:p>
              <a:p>
                <a:endParaRPr lang="en-US" sz="2000" dirty="0"/>
              </a:p>
            </p:txBody>
          </p:sp>
        </mc:Choice>
        <mc:Fallback>
          <p:sp>
            <p:nvSpPr>
              <p:cNvPr id="11" name="Rectangle 10"/>
              <p:cNvSpPr>
                <a:spLocks noRot="1" noChangeAspect="1" noMove="1" noResize="1" noEditPoints="1" noAdjustHandles="1" noChangeArrowheads="1" noChangeShapeType="1" noTextEdit="1"/>
              </p:cNvSpPr>
              <p:nvPr/>
            </p:nvSpPr>
            <p:spPr>
              <a:xfrm>
                <a:off x="695209" y="1683205"/>
                <a:ext cx="10801582" cy="1686103"/>
              </a:xfrm>
              <a:prstGeom prst="rect">
                <a:avLst/>
              </a:prstGeom>
              <a:blipFill>
                <a:blip r:embed="rId3"/>
                <a:stretch>
                  <a:fillRect l="-564" t="-2166"/>
                </a:stretch>
              </a:blipFill>
            </p:spPr>
            <p:txBody>
              <a:bodyPr/>
              <a:lstStyle/>
              <a:p>
                <a:r>
                  <a:rPr lang="en-US">
                    <a:noFill/>
                  </a:rPr>
                  <a:t> </a:t>
                </a:r>
              </a:p>
            </p:txBody>
          </p:sp>
        </mc:Fallback>
      </mc:AlternateContent>
    </p:spTree>
    <p:extLst>
      <p:ext uri="{BB962C8B-B14F-4D97-AF65-F5344CB8AC3E}">
        <p14:creationId xmlns:p14="http://schemas.microsoft.com/office/powerpoint/2010/main" val="13268111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a:t>
            </a:r>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10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70</a:t>
            </a:fld>
            <a:endParaRPr lang="en-US"/>
          </a:p>
        </p:txBody>
      </p:sp>
      <p:pic>
        <p:nvPicPr>
          <p:cNvPr id="7" name="Picture 6"/>
          <p:cNvPicPr>
            <a:picLocks noChangeAspect="1"/>
          </p:cNvPicPr>
          <p:nvPr/>
        </p:nvPicPr>
        <p:blipFill>
          <a:blip r:embed="rId2"/>
          <a:stretch>
            <a:fillRect/>
          </a:stretch>
        </p:blipFill>
        <p:spPr>
          <a:xfrm>
            <a:off x="5832920" y="2282066"/>
            <a:ext cx="5555359" cy="3482906"/>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71</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25751907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4="http://schemas.microsoft.com/office/drawing/2010/main" xmlns="" xmlns:a16="http://schemas.microsoft.com/office/drawing/2014/main" val="20000"/>
                        </a:ext>
                      </a:extLst>
                    </a:gridCol>
                    <a:gridCol w="2600562">
                      <a:extLst>
                        <a:ext uri="{9D8B030D-6E8A-4147-A177-3AD203B41FA5}">
                          <a16:colId xmlns:a14="http://schemas.microsoft.com/office/drawing/2010/main" xmlns="" xmlns:a16="http://schemas.microsoft.com/office/drawing/2014/main" val="20001"/>
                        </a:ext>
                      </a:extLst>
                    </a:gridCol>
                    <a:gridCol w="2600562">
                      <a:extLst>
                        <a:ext uri="{9D8B030D-6E8A-4147-A177-3AD203B41FA5}">
                          <a16:colId xmlns:a14="http://schemas.microsoft.com/office/drawing/2010/main" xmlns="" xmlns:a16="http://schemas.microsoft.com/office/drawing/2014/main" val="20002"/>
                        </a:ext>
                      </a:extLst>
                    </a:gridCol>
                    <a:gridCol w="2600562">
                      <a:extLst>
                        <a:ext uri="{9D8B030D-6E8A-4147-A177-3AD203B41FA5}">
                          <a16:colId xmlns:a14="http://schemas.microsoft.com/office/drawing/2010/main" xmlns=""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4="http://schemas.microsoft.com/office/drawing/2010/main" xmlns=""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72</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3975259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73</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896394" cy="4075090"/>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 transverse </a:t>
                </a:r>
                <a:r>
                  <a:rPr lang="en-US" sz="2400" b="1" dirty="0" smtClean="0">
                    <a:latin typeface="Times New Roman" panose="02020603050405020304" pitchFamily="18" charset="0"/>
                    <a:cs typeface="Times New Roman" panose="02020603050405020304" pitchFamily="18" charset="0"/>
                  </a:rPr>
                  <a:t>E</a:t>
                </a:r>
                <a:r>
                  <a:rPr lang="en-US" sz="2400" dirty="0" smtClean="0">
                    <a:latin typeface="Times New Roman" panose="02020603050405020304" pitchFamily="18" charset="0"/>
                    <a:cs typeface="Times New Roman" panose="02020603050405020304" pitchFamily="18" charset="0"/>
                  </a:rPr>
                  <a:t> ﬁeld lines are </a:t>
                </a:r>
                <a:r>
                  <a:rPr lang="en-US" sz="2400" dirty="0">
                    <a:latin typeface="Times New Roman" panose="02020603050405020304" pitchFamily="18" charset="0"/>
                    <a:cs typeface="Times New Roman" panose="02020603050405020304" pitchFamily="18" charset="0"/>
                  </a:rPr>
                  <a:t>closed, encircling the magnetic </a:t>
                </a:r>
                <a:r>
                  <a:rPr lang="en-US" sz="2400" dirty="0" smtClean="0">
                    <a:latin typeface="Times New Roman" panose="02020603050405020304" pitchFamily="18" charset="0"/>
                    <a:cs typeface="Times New Roman" panose="02020603050405020304" pitchFamily="18" charset="0"/>
                  </a:rPr>
                  <a:t>wire. </a:t>
                </a: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transverse </a:t>
                </a:r>
                <a:r>
                  <a:rPr lang="en-US" sz="2400" b="1" dirty="0" smtClean="0">
                    <a:latin typeface="Times New Roman" panose="02020603050405020304" pitchFamily="18" charset="0"/>
                    <a:cs typeface="Times New Roman" panose="02020603050405020304" pitchFamily="18" charset="0"/>
                  </a:rPr>
                  <a:t>H</a:t>
                </a:r>
                <a:r>
                  <a:rPr lang="en-US" sz="2400" dirty="0" smtClean="0">
                    <a:latin typeface="Times New Roman" panose="02020603050405020304" pitchFamily="18" charset="0"/>
                    <a:cs typeface="Times New Roman" panose="02020603050405020304" pitchFamily="18" charset="0"/>
                  </a:rPr>
                  <a:t> ﬁeld lines </a:t>
                </a:r>
                <a:r>
                  <a:rPr lang="en-US" sz="2400" dirty="0">
                    <a:latin typeface="Times New Roman" panose="02020603050405020304" pitchFamily="18" charset="0"/>
                    <a:cs typeface="Times New Roman" panose="02020603050405020304" pitchFamily="18" charset="0"/>
                  </a:rPr>
                  <a:t>are open, starting </a:t>
                </a:r>
                <a:r>
                  <a:rPr lang="en-US" sz="2400" dirty="0" smtClean="0">
                    <a:latin typeface="Times New Roman" panose="02020603050405020304" pitchFamily="18" charset="0"/>
                    <a:cs typeface="Times New Roman" panose="02020603050405020304" pitchFamily="18" charset="0"/>
                  </a:rPr>
                  <a:t>at </a:t>
                </a:r>
                <a:r>
                  <a:rPr lang="en-US" sz="2400" dirty="0">
                    <a:latin typeface="Times New Roman" panose="02020603050405020304" pitchFamily="18" charset="0"/>
                    <a:cs typeface="Times New Roman" panose="02020603050405020304" pitchFamily="18" charset="0"/>
                  </a:rPr>
                  <a:t>the magnetic </a:t>
                </a:r>
                <a:r>
                  <a:rPr lang="en-US" sz="2400" dirty="0" smtClean="0">
                    <a:latin typeface="Times New Roman" panose="02020603050405020304" pitchFamily="18" charset="0"/>
                    <a:cs typeface="Times New Roman" panose="02020603050405020304" pitchFamily="18" charset="0"/>
                  </a:rPr>
                  <a:t>wire.</a:t>
                </a:r>
                <a:endParaRPr lang="en-US" sz="2400" b="0" dirty="0" smtClean="0">
                  <a:latin typeface="Times New Roman" panose="02020603050405020304" pitchFamily="18" charset="0"/>
                  <a:cs typeface="Times New Roman" panose="02020603050405020304" pitchFamily="18" charset="0"/>
                </a:endParaRPr>
              </a:p>
              <a:p>
                <a:r>
                  <a:rPr lang="en-US" sz="2400"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I</m:t>
                          </m:r>
                        </m:e>
                        <m:sub>
                          <m:r>
                            <m:rPr>
                              <m:sty m:val="p"/>
                            </m:rPr>
                            <a:rPr lang="en-US" sz="2400" b="0" i="0" smtClean="0">
                              <a:latin typeface="Cambria Math" panose="02040503050406030204" pitchFamily="18" charset="0"/>
                            </a:rPr>
                            <m:t>m</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disp</m:t>
                          </m:r>
                        </m:sub>
                      </m:sSub>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dΦ</m:t>
                          </m:r>
                        </m:num>
                        <m:den>
                          <m:r>
                            <m:rPr>
                              <m:sty m:val="p"/>
                            </m:rPr>
                            <a:rPr lang="en-US" sz="2400" b="0" i="0" smtClean="0">
                              <a:latin typeface="Cambria Math" panose="02040503050406030204" pitchFamily="18" charset="0"/>
                            </a:rPr>
                            <m:t>dt</m:t>
                          </m:r>
                        </m:den>
                      </m:f>
                      <m:r>
                        <a:rPr lang="en-US" sz="2400" b="0" i="1" smtClean="0">
                          <a:latin typeface="Cambria Math" panose="02040503050406030204" pitchFamily="18" charset="0"/>
                        </a:rPr>
                        <m:t>=−</m:t>
                      </m:r>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𝑬</m:t>
                          </m:r>
                          <m:r>
                            <a:rPr lang="en-US" sz="2400" b="1" i="1">
                              <a:latin typeface="Cambria Math" panose="02040503050406030204" pitchFamily="18" charset="0"/>
                            </a:rPr>
                            <m:t>.</m:t>
                          </m:r>
                          <m:r>
                            <a:rPr lang="en-US" sz="2400" b="1" i="1">
                              <a:latin typeface="Cambria Math" panose="02040503050406030204" pitchFamily="18" charset="0"/>
                            </a:rPr>
                            <m:t>𝒅𝒍</m:t>
                          </m:r>
                        </m:e>
                      </m:nary>
                    </m:oMath>
                  </m:oMathPara>
                </a14:m>
                <a:endParaRPr lang="en-US" sz="2400" b="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2. Magnetic Voltage</a:t>
                </a: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rPr>
                            <m:t>𝑟</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𝑑𝑟</m:t>
                          </m:r>
                        </m:e>
                      </m:nary>
                    </m:oMath>
                  </m:oMathPara>
                </a14:m>
                <a:endParaRPr lang="en-US" sz="2400" b="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896394" cy="4075090"/>
              </a:xfrm>
              <a:prstGeom prst="rect">
                <a:avLst/>
              </a:prstGeom>
              <a:blipFill>
                <a:blip r:embed="rId3"/>
                <a:stretch>
                  <a:fillRect l="-1993" t="-1196" r="-3362"/>
                </a:stretch>
              </a:blipFill>
            </p:spPr>
            <p:txBody>
              <a:bodyPr/>
              <a:lstStyle/>
              <a:p>
                <a:r>
                  <a:rPr lang="en-US">
                    <a:noFill/>
                  </a:rPr>
                  <a:t> </a:t>
                </a:r>
              </a:p>
            </p:txBody>
          </p:sp>
        </mc:Fallback>
      </mc:AlternateContent>
    </p:spTree>
    <p:extLst>
      <p:ext uri="{BB962C8B-B14F-4D97-AF65-F5344CB8AC3E}">
        <p14:creationId xmlns:p14="http://schemas.microsoft.com/office/powerpoint/2010/main" val="1966608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Magnetic Voltage and Current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74</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945187" y="2024539"/>
            <a:ext cx="5330825" cy="3997960"/>
          </a:xfrm>
          <a:prstGeom prst="rect">
            <a:avLst/>
          </a:prstGeom>
          <a:noFill/>
          <a:ln>
            <a:solidFill>
              <a:schemeClr val="tx1"/>
            </a:solidFill>
          </a:ln>
        </p:spPr>
      </p:pic>
      <p:sp>
        <p:nvSpPr>
          <p:cNvPr id="6"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is communicated across the transmission line by the complex magnetic voltage and magnetic current. </a:t>
            </a:r>
          </a:p>
          <a:p>
            <a:r>
              <a:rPr lang="en-US" dirty="0" smtClean="0">
                <a:latin typeface="Times New Roman" panose="02020603050405020304" pitchFamily="18" charset="0"/>
                <a:cs typeface="Times New Roman" panose="02020603050405020304" pitchFamily="18" charset="0"/>
              </a:rPr>
              <a:t>The voltage and current have a phase displacement to </a:t>
            </a:r>
            <a:r>
              <a:rPr lang="en-US" dirty="0" err="1" smtClean="0">
                <a:latin typeface="Times New Roman" panose="02020603050405020304" pitchFamily="18" charset="0"/>
                <a:cs typeface="Times New Roman" panose="02020603050405020304" pitchFamily="18" charset="0"/>
              </a:rPr>
              <a:t>tansmit</a:t>
            </a:r>
            <a:r>
              <a:rPr lang="en-US" dirty="0" smtClean="0">
                <a:latin typeface="Times New Roman" panose="02020603050405020304" pitchFamily="18" charset="0"/>
                <a:cs typeface="Times New Roman" panose="02020603050405020304" pitchFamily="18" charset="0"/>
              </a:rPr>
              <a:t> active and reactive power.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431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Hysteresis Loop of </a:t>
            </a:r>
            <a:r>
              <a:rPr lang="en-US" dirty="0" err="1">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Transmission Line</a:t>
            </a:r>
            <a:endParaRPr lang="en-US" dirty="0"/>
          </a:p>
        </p:txBody>
      </p:sp>
      <p:sp>
        <p:nvSpPr>
          <p:cNvPr id="3" name="Content Placeholder 2"/>
          <p:cNvSpPr>
            <a:spLocks noGrp="1"/>
          </p:cNvSpPr>
          <p:nvPr>
            <p:ph idx="1"/>
          </p:nvPr>
        </p:nvSpPr>
        <p:spPr>
          <a:xfrm>
            <a:off x="838200" y="1825625"/>
            <a:ext cx="4530634" cy="4351338"/>
          </a:xfrm>
        </p:spPr>
        <p:txBody>
          <a:bodyPr/>
          <a:lstStyle/>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ferromagnet</a:t>
            </a:r>
            <a:r>
              <a:rPr lang="en-US" dirty="0" smtClean="0">
                <a:latin typeface="Times New Roman" panose="02020603050405020304" pitchFamily="18" charset="0"/>
                <a:cs typeface="Times New Roman" panose="02020603050405020304" pitchFamily="18" charset="0"/>
              </a:rPr>
              <a:t> exhibited non-linearity, </a:t>
            </a:r>
            <a:r>
              <a:rPr lang="en-US" dirty="0" err="1" smtClean="0">
                <a:latin typeface="Times New Roman" panose="02020603050405020304" pitchFamily="18" charset="0"/>
                <a:cs typeface="Times New Roman" panose="02020603050405020304" pitchFamily="18" charset="0"/>
              </a:rPr>
              <a:t>coercivity</a:t>
            </a:r>
            <a:r>
              <a:rPr lang="en-US" dirty="0" smtClean="0">
                <a:latin typeface="Times New Roman" panose="02020603050405020304" pitchFamily="18" charset="0"/>
                <a:cs typeface="Times New Roman" panose="02020603050405020304" pitchFamily="18" charset="0"/>
              </a:rPr>
              <a:t> and </a:t>
            </a:r>
            <a:r>
              <a:rPr lang="en-US" dirty="0" err="1" smtClean="0">
                <a:latin typeface="Times New Roman" panose="02020603050405020304" pitchFamily="18" charset="0"/>
                <a:cs typeface="Times New Roman" panose="02020603050405020304" pitchFamily="18" charset="0"/>
              </a:rPr>
              <a:t>retentivity</a:t>
            </a:r>
            <a:r>
              <a:rPr lang="en-US" dirty="0" smtClean="0">
                <a:latin typeface="Times New Roman" panose="02020603050405020304" pitchFamily="18" charset="0"/>
                <a:cs typeface="Times New Roman" panose="02020603050405020304" pitchFamily="18" charset="0"/>
              </a:rPr>
              <a:t> as shown in the </a:t>
            </a:r>
            <a:r>
              <a:rPr lang="en-US" dirty="0" err="1" smtClean="0">
                <a:latin typeface="Times New Roman" panose="02020603050405020304" pitchFamily="18" charset="0"/>
                <a:cs typeface="Times New Roman" panose="02020603050405020304" pitchFamily="18" charset="0"/>
              </a:rPr>
              <a:t>Hystersis</a:t>
            </a:r>
            <a:r>
              <a:rPr lang="en-US" dirty="0" smtClean="0">
                <a:latin typeface="Times New Roman" panose="02020603050405020304" pitchFamily="18" charset="0"/>
                <a:cs typeface="Times New Roman" panose="02020603050405020304" pitchFamily="18" charset="0"/>
              </a:rPr>
              <a:t> loop for a cycle.</a:t>
            </a:r>
          </a:p>
          <a:p>
            <a:r>
              <a:rPr lang="en-US" dirty="0" smtClean="0">
                <a:latin typeface="Times New Roman" panose="02020603050405020304" pitchFamily="18" charset="0"/>
                <a:cs typeface="Times New Roman" panose="02020603050405020304" pitchFamily="18" charset="0"/>
              </a:rPr>
              <a:t>The area enclosed inside the hysteresis loop is dissipated as heat by the ferromagnetic core.</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p:pic>
        <p:nvPicPr>
          <p:cNvPr id="6" name="Picture 5"/>
          <p:cNvPicPr>
            <a:picLocks noChangeAspect="1"/>
          </p:cNvPicPr>
          <p:nvPr/>
        </p:nvPicPr>
        <p:blipFill>
          <a:blip r:embed="rId2"/>
          <a:stretch>
            <a:fillRect/>
          </a:stretch>
        </p:blipFill>
        <p:spPr>
          <a:xfrm>
            <a:off x="5556425" y="1825626"/>
            <a:ext cx="5797376" cy="4351338"/>
          </a:xfrm>
          <a:prstGeom prst="rect">
            <a:avLst/>
          </a:prstGeom>
          <a:ln>
            <a:solidFill>
              <a:schemeClr val="tx1"/>
            </a:solidFill>
          </a:ln>
        </p:spPr>
      </p:pic>
    </p:spTree>
    <p:extLst>
      <p:ext uri="{BB962C8B-B14F-4D97-AF65-F5344CB8AC3E}">
        <p14:creationId xmlns:p14="http://schemas.microsoft.com/office/powerpoint/2010/main" val="25110154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3.3. Evolution of </a:t>
            </a:r>
            <a:r>
              <a:rPr lang="en-US" dirty="0" err="1" smtClean="0">
                <a:latin typeface="Times New Roman" pitchFamily="18" charset="0"/>
                <a:cs typeface="Times New Roman" pitchFamily="18" charset="0"/>
              </a:rPr>
              <a:t>Poynting</a:t>
            </a:r>
            <a:r>
              <a:rPr lang="en-US" dirty="0" smtClean="0">
                <a:latin typeface="Times New Roman" pitchFamily="18" charset="0"/>
                <a:cs typeface="Times New Roman" pitchFamily="18" charset="0"/>
              </a:rPr>
              <a:t> Flux Density</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lead to a sudden burst of energy. </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Poynting</a:t>
                </a:r>
                <a:r>
                  <a:rPr lang="en-US" dirty="0" smtClean="0">
                    <a:latin typeface="Times New Roman" panose="02020603050405020304" pitchFamily="18" charset="0"/>
                    <a:cs typeface="Times New Roman" panose="02020603050405020304" pitchFamily="18" charset="0"/>
                  </a:rPr>
                  <a:t> Flux Density in the direction of propagation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𝑧</m:t>
                        </m:r>
                      </m:sub>
                    </m:sSub>
                  </m:oMath>
                </a14:m>
                <a:r>
                  <a:rPr lang="en-US" dirty="0" smtClean="0">
                    <a:latin typeface="Times New Roman" panose="02020603050405020304" pitchFamily="18" charset="0"/>
                    <a:cs typeface="Times New Roman" panose="02020603050405020304" pitchFamily="18" charset="0"/>
                  </a:rPr>
                  <a:t> represents the flow of power across the transmission line.</a:t>
                </a:r>
              </a:p>
              <a:p>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𝑹𝒆</m:t>
                      </m:r>
                      <m:r>
                        <a:rPr lang="en-US" b="1" i="1" smtClean="0">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m:t>
                          </m:r>
                        </m:sup>
                      </m:sSup>
                      <m:r>
                        <a:rPr lang="en-US" b="1" i="1" smtClean="0">
                          <a:latin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465320" cy="4351338"/>
              </a:xfrm>
              <a:blipFill>
                <a:blip r:embed="rId2"/>
                <a:stretch>
                  <a:fillRect l="-2459" t="-2381" r="-4508"/>
                </a:stretch>
              </a:blipFill>
            </p:spPr>
            <p:txBody>
              <a:bodyPr/>
              <a:lstStyle/>
              <a:p>
                <a:r>
                  <a:rPr lang="en-US">
                    <a:noFill/>
                  </a:rPr>
                  <a:t> </a:t>
                </a:r>
              </a:p>
            </p:txBody>
          </p:sp>
        </mc:Fallback>
      </mc:AlternateContent>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648325" y="1972469"/>
            <a:ext cx="5924550" cy="4057650"/>
          </a:xfrm>
          <a:prstGeom prst="rect">
            <a:avLst/>
          </a:prstGeom>
          <a:noFill/>
          <a:ln>
            <a:solidFill>
              <a:schemeClr val="tx1"/>
            </a:solid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2282066"/>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56618"/>
                <a:ext cx="4739640" cy="4351338"/>
              </a:xfrm>
            </p:spPr>
            <p:txBody>
              <a:bodyPr>
                <a:normAutofit/>
              </a:bodyPr>
              <a:lstStyle/>
              <a:p>
                <a:pPr marL="285750" indent="-285750"/>
                <a:r>
                  <a:rPr lang="en-US" dirty="0" smtClean="0">
                    <a:latin typeface="Times New Roman" panose="02020603050405020304" pitchFamily="18" charset="0"/>
                    <a:cs typeface="Times New Roman" panose="02020603050405020304" pitchFamily="18" charset="0"/>
                  </a:rPr>
                  <a:t>The phase velocity and group velocity have the following relation:</a:t>
                </a:r>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p</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i="0" smtClean="0">
                              <a:latin typeface="Cambria Math" panose="02040503050406030204" pitchFamily="18" charset="0"/>
                              <a:ea typeface="Cambria Math" panose="02040503050406030204" pitchFamily="18" charset="0"/>
                            </a:rPr>
                            <m:t>ω</m:t>
                          </m:r>
                        </m:num>
                        <m:den>
                          <m:r>
                            <m:rPr>
                              <m:sty m:val="p"/>
                            </m:rPr>
                            <a:rPr lang="en-US" i="0" smtClean="0">
                              <a:latin typeface="Cambria Math" panose="02040503050406030204" pitchFamily="18" charset="0"/>
                              <a:ea typeface="Cambria Math" panose="02040503050406030204" pitchFamily="18" charset="0"/>
                            </a:rPr>
                            <m:t>β</m:t>
                          </m:r>
                        </m:den>
                      </m:f>
                      <m:r>
                        <a:rPr lang="en-US" b="0" i="0" smtClean="0">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rPr>
                          </m:ctrlPr>
                        </m:sSubPr>
                        <m:e>
                          <m:r>
                            <m:rPr>
                              <m:sty m:val="p"/>
                            </m:rPr>
                            <a:rPr lang="en-US" i="0">
                              <a:latin typeface="Cambria Math" panose="02040503050406030204" pitchFamily="18" charset="0"/>
                            </a:rPr>
                            <m:t>v</m:t>
                          </m:r>
                        </m:e>
                        <m:sub>
                          <m:r>
                            <m:rPr>
                              <m:sty m:val="p"/>
                            </m:rPr>
                            <a:rPr lang="en-US" b="0" i="0" smtClean="0">
                              <a:latin typeface="Cambria Math" panose="02040503050406030204" pitchFamily="18" charset="0"/>
                            </a:rPr>
                            <m:t>g</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b="0" i="0" smtClean="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ω</m:t>
                          </m:r>
                        </m:num>
                        <m:den>
                          <m:r>
                            <m:rPr>
                              <m:sty m:val="p"/>
                            </m:rPr>
                            <a:rPr lang="en-US" i="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β</m:t>
                          </m:r>
                        </m:den>
                      </m:f>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Super-luminal phase velocity is exhibited near 100 </a:t>
                </a:r>
                <a:r>
                  <a:rPr lang="en-US" dirty="0" err="1"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 The group velocity is </a:t>
                </a:r>
                <a14:m>
                  <m:oMath xmlns:m="http://schemas.openxmlformats.org/officeDocument/2006/math">
                    <m:sSup>
                      <m:sSupPr>
                        <m:ctrlPr>
                          <a:rPr lang="en-US" i="1" smtClean="0">
                            <a:latin typeface="Cambria Math" panose="02040503050406030204" pitchFamily="18" charset="0"/>
                          </a:rPr>
                        </m:ctrlPr>
                      </m:sSupPr>
                      <m:e>
                        <m:r>
                          <a:rPr lang="en-US" b="0" i="0" smtClean="0">
                            <a:latin typeface="Cambria Math" panose="02040503050406030204" pitchFamily="18" charset="0"/>
                          </a:rPr>
                          <m:t>10</m:t>
                        </m:r>
                      </m:e>
                      <m:sup>
                        <m:r>
                          <a:rPr lang="en-US" b="0" i="0" smtClean="0">
                            <a:latin typeface="Cambria Math" panose="02040503050406030204" pitchFamily="18" charset="0"/>
                          </a:rPr>
                          <m:t>8</m:t>
                        </m:r>
                      </m:sup>
                    </m:sSup>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s</m:t>
                    </m:r>
                  </m:oMath>
                </a14:m>
                <a:r>
                  <a:rPr lang="en-US" dirty="0" smtClean="0">
                    <a:latin typeface="Times New Roman" panose="02020603050405020304" pitchFamily="18" charset="0"/>
                    <a:cs typeface="Times New Roman" panose="02020603050405020304" pitchFamily="18" charset="0"/>
                  </a:rPr>
                  <a:t> below 100MHz but it decreases after 100MHz.</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56618"/>
                <a:ext cx="4739640" cy="4351338"/>
              </a:xfrm>
              <a:blipFill>
                <a:blip r:embed="rId2"/>
                <a:stretch>
                  <a:fillRect l="-2317" t="-2521" r="-308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p:pic>
        <p:nvPicPr>
          <p:cNvPr id="6" name="Picture 5"/>
          <p:cNvPicPr>
            <a:picLocks noChangeAspect="1"/>
          </p:cNvPicPr>
          <p:nvPr/>
        </p:nvPicPr>
        <p:blipFill>
          <a:blip r:embed="rId3"/>
          <a:stretch>
            <a:fillRect/>
          </a:stretch>
        </p:blipFill>
        <p:spPr>
          <a:xfrm>
            <a:off x="5798441" y="2407514"/>
            <a:ext cx="5555359" cy="3482906"/>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733412"/>
              </a:xfrm>
              <a:prstGeom prst="rect">
                <a:avLst/>
              </a:prstGeom>
            </p:spPr>
            <p:txBody>
              <a:bodyPr wrap="square">
                <a:spAutoFit/>
              </a:bodyPr>
              <a:lstStyle/>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wave impedance is given by</a:t>
                </a:r>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a:latin typeface="Cambria Math" panose="02040503050406030204" pitchFamily="18" charset="0"/>
                      </a:rPr>
                      <m:t>=</m:t>
                    </m:r>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a:rPr>
                              <m:t>𝐸</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smtClean="0">
                                <a:latin typeface="Cambria Math" panose="02040503050406030204" pitchFamily="18" charset="0"/>
                              </a:rPr>
                            </m:ctrlPr>
                          </m:sSubPr>
                          <m:e>
                            <m:r>
                              <a:rPr lang="en-US" sz="2800" b="0" i="1" smtClean="0">
                                <a:latin typeface="Cambria Math"/>
                              </a:rPr>
                              <m:t>𝐻</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den>
                    </m:f>
                    <m:r>
                      <a:rPr lang="en-US" sz="2800" b="0" i="1" smtClean="0">
                        <a:latin typeface="Cambria Math"/>
                      </a:rPr>
                      <m:t>=</m:t>
                    </m:r>
                    <m:f>
                      <m:fPr>
                        <m:ctrlPr>
                          <a:rPr lang="en-US" sz="2800" i="1" smtClean="0">
                            <a:latin typeface="Cambria Math" panose="02040503050406030204" pitchFamily="18" charset="0"/>
                          </a:rPr>
                        </m:ctrlPr>
                      </m:fPr>
                      <m:num>
                        <m:sSub>
                          <m:sSubPr>
                            <m:ctrlPr>
                              <a:rPr lang="en-US" sz="2800" i="1">
                                <a:latin typeface="Cambria Math" panose="02040503050406030204" pitchFamily="18" charset="0"/>
                              </a:rPr>
                            </m:ctrlPr>
                          </m:sSubPr>
                          <m:e>
                            <m:r>
                              <m:rPr>
                                <m:sty m:val="p"/>
                              </m:rPr>
                              <a:rPr lang="en-US" sz="2800">
                                <a:latin typeface="Cambria Math" panose="02040503050406030204" pitchFamily="18" charset="0"/>
                              </a:rPr>
                              <m:t>V</m:t>
                            </m:r>
                          </m:e>
                          <m:sub>
                            <m:r>
                              <m:rPr>
                                <m:sty m:val="p"/>
                              </m:rPr>
                              <a:rPr lang="en-US" sz="2800">
                                <a:latin typeface="Cambria Math" panose="02040503050406030204" pitchFamily="18" charset="0"/>
                              </a:rPr>
                              <m:t>m</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I</m:t>
                            </m:r>
                          </m:e>
                          <m:sub>
                            <m:r>
                              <m:rPr>
                                <m:sty m:val="p"/>
                              </m:rPr>
                              <a:rPr lang="en-US" sz="2800">
                                <a:latin typeface="Cambria Math" panose="02040503050406030204" pitchFamily="18" charset="0"/>
                              </a:rPr>
                              <m:t>m</m:t>
                            </m:r>
                            <m:r>
                              <a:rPr lang="en-US" sz="2800">
                                <a:latin typeface="Cambria Math" panose="02040503050406030204" pitchFamily="18" charset="0"/>
                              </a:rPr>
                              <m:t>,</m:t>
                            </m:r>
                            <m:r>
                              <m:rPr>
                                <m:sty m:val="p"/>
                              </m:rPr>
                              <a:rPr lang="en-US" sz="2800">
                                <a:latin typeface="Cambria Math" panose="02040503050406030204" pitchFamily="18" charset="0"/>
                              </a:rPr>
                              <m:t>disp</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den>
                    </m:f>
                  </m:oMath>
                </a14:m>
                <a:endParaRPr lang="en-US" sz="2800" i="1" dirty="0" smtClean="0">
                  <a:latin typeface="Cambria Math" panose="02040503050406030204" pitchFamily="18" charset="0"/>
                </a:endParaRPr>
              </a:p>
              <a:p>
                <a:pPr algn="ctr"/>
                <a:endParaRPr lang="en-US" sz="2800" dirty="0" smtClean="0"/>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b="0" i="0" smtClean="0">
                        <a:latin typeface="Cambria Math" panose="02040503050406030204" pitchFamily="18" charset="0"/>
                      </a:rPr>
                      <m:t>=</m:t>
                    </m:r>
                    <m:rad>
                      <m:radPr>
                        <m:degHide m:val="on"/>
                        <m:ctrlPr>
                          <a:rPr lang="en-US" sz="2800" i="1" smtClean="0">
                            <a:latin typeface="Cambria Math" panose="02040503050406030204" pitchFamily="18" charset="0"/>
                          </a:rPr>
                        </m:ctrlPr>
                      </m:radPr>
                      <m:deg/>
                      <m:e>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𝑍</m:t>
                                </m:r>
                              </m:e>
                              <m:sub>
                                <m:r>
                                  <a:rPr lang="en-US" sz="2800" b="0" i="1" smtClean="0">
                                    <a:latin typeface="Cambria Math" panose="02040503050406030204" pitchFamily="18" charset="0"/>
                                  </a:rPr>
                                  <m:t>𝑇</m:t>
                                </m:r>
                              </m:sub>
                            </m:sSub>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𝐿</m:t>
                                </m:r>
                              </m:sub>
                            </m:sSub>
                          </m:den>
                        </m:f>
                      </m:e>
                    </m:rad>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m:rPr>
                                <m:sty m:val="p"/>
                              </m:rPr>
                              <a:rPr lang="en-US" sz="2800">
                                <a:latin typeface="Cambria Math" panose="02040503050406030204" pitchFamily="18" charset="0"/>
                              </a:rPr>
                              <m:t>jωμ</m:t>
                            </m:r>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σ</m:t>
                                </m:r>
                              </m:e>
                              <m:sub>
                                <m:r>
                                  <m:rPr>
                                    <m:sty m:val="p"/>
                                  </m:rPr>
                                  <a:rPr lang="en-US" sz="2800">
                                    <a:latin typeface="Cambria Math" panose="02040503050406030204" pitchFamily="18" charset="0"/>
                                  </a:rPr>
                                  <m:t>e</m:t>
                                </m:r>
                              </m:sub>
                            </m:sSub>
                            <m:r>
                              <a:rPr lang="en-US" sz="2800">
                                <a:latin typeface="Cambria Math" panose="02040503050406030204" pitchFamily="18" charset="0"/>
                              </a:rPr>
                              <m:t>+</m:t>
                            </m:r>
                            <m:r>
                              <m:rPr>
                                <m:sty m:val="p"/>
                              </m:rPr>
                              <a:rPr lang="en-US" sz="2800">
                                <a:latin typeface="Cambria Math" panose="02040503050406030204" pitchFamily="18" charset="0"/>
                              </a:rPr>
                              <m:t>jωε</m:t>
                            </m:r>
                          </m:den>
                        </m:f>
                      </m:e>
                    </m:rad>
                  </m:oMath>
                </a14:m>
                <a:endParaRPr lang="en-US" sz="2800" dirty="0" smtClean="0"/>
              </a:p>
              <a:p>
                <a:pPr algn="ctr"/>
                <a:endParaRPr lang="en-US" sz="2800" dirty="0"/>
              </a:p>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impedance drops progressively as the permeability decreases.</a:t>
                </a:r>
                <a:endParaRPr lang="en-US"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733412"/>
              </a:xfrm>
              <a:prstGeom prst="rect">
                <a:avLst/>
              </a:prstGeom>
              <a:blipFill>
                <a:blip r:embed="rId2"/>
                <a:stretch>
                  <a:fillRect l="-2059" t="-1287" r="-1030" b="-257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253053" y="2233279"/>
            <a:ext cx="5100747" cy="3828469"/>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An electron in an atomic orbital possesses </a:t>
                </a:r>
                <a:r>
                  <a:rPr lang="en-US" dirty="0">
                    <a:latin typeface="Times New Roman" pitchFamily="18" charset="0"/>
                    <a:ea typeface="Cambria Math" panose="02040503050406030204" pitchFamily="18" charset="0"/>
                    <a:cs typeface="Times New Roman" pitchFamily="18" charset="0"/>
                  </a:rPr>
                  <a:t>a Magnetic Moment </a:t>
                </a:r>
                <a:r>
                  <a:rPr lang="en-US" dirty="0" smtClean="0">
                    <a:latin typeface="Times New Roman" pitchFamily="18" charset="0"/>
                    <a:ea typeface="Cambria Math" panose="02040503050406030204" pitchFamily="18" charset="0"/>
                    <a:cs typeface="Times New Roman" pitchFamily="18" charset="0"/>
                  </a:rPr>
                  <a:t>due to its rotation in a loop </a:t>
                </a:r>
                <a:r>
                  <a:rPr lang="en-US" dirty="0">
                    <a:latin typeface="Times New Roman" pitchFamily="18" charset="0"/>
                    <a:ea typeface="Cambria Math" panose="02040503050406030204" pitchFamily="18" charset="0"/>
                    <a:cs typeface="Times New Roman" pitchFamily="18" charset="0"/>
                  </a:rPr>
                  <a:t>(orbital </a:t>
                </a:r>
                <a:r>
                  <a:rPr lang="en-US" dirty="0" smtClean="0">
                    <a:latin typeface="Times New Roman" pitchFamily="18" charset="0"/>
                    <a:ea typeface="Cambria Math" panose="02040503050406030204" pitchFamily="18" charset="0"/>
                    <a:cs typeface="Times New Roman" pitchFamily="18" charset="0"/>
                  </a:rPr>
                  <a:t>moment) and spin around an axis (spin </a:t>
                </a:r>
                <a:r>
                  <a:rPr lang="en-US" dirty="0">
                    <a:latin typeface="Times New Roman" pitchFamily="18" charset="0"/>
                    <a:ea typeface="Cambria Math" panose="02040503050406030204" pitchFamily="18" charset="0"/>
                    <a:cs typeface="Times New Roman" pitchFamily="18" charset="0"/>
                  </a:rPr>
                  <a:t>moment</a:t>
                </a:r>
                <a:r>
                  <a:rPr lang="en-US" dirty="0" smtClean="0">
                    <a:latin typeface="Times New Roman" pitchFamily="18" charset="0"/>
                    <a:ea typeface="Cambria Math" panose="02040503050406030204"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itchFamily="18" charset="0"/>
                        </a:rPr>
                        <m:t>𝒎</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𝐼</m:t>
                      </m:r>
                      <m:r>
                        <a:rPr lang="en-US" b="1" i="1" smtClean="0">
                          <a:latin typeface="Cambria Math" panose="02040503050406030204" pitchFamily="18" charset="0"/>
                          <a:ea typeface="Cambria Math" panose="02040503050406030204" pitchFamily="18" charset="0"/>
                          <a:cs typeface="Times New Roman" pitchFamily="18" charset="0"/>
                        </a:rPr>
                        <m:t>𝑨</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𝛾</m:t>
                      </m:r>
                      <m:r>
                        <a:rPr lang="en-US" b="1" i="1" smtClean="0">
                          <a:latin typeface="Cambria Math" panose="02040503050406030204" pitchFamily="18" charset="0"/>
                          <a:ea typeface="Cambria Math" panose="02040503050406030204" pitchFamily="18" charset="0"/>
                          <a:cs typeface="Times New Roman" pitchFamily="18" charset="0"/>
                        </a:rPr>
                        <m:t>𝑳</m:t>
                      </m:r>
                    </m:oMath>
                  </m:oMathPara>
                </a14:m>
                <a:endParaRPr lang="en-US" b="1" dirty="0" smtClean="0">
                  <a:latin typeface="Times New Roman" pitchFamily="18" charset="0"/>
                  <a:ea typeface="Cambria Math" panose="02040503050406030204" pitchFamily="18" charset="0"/>
                  <a:cs typeface="Times New Roman" pitchFamily="18" charset="0"/>
                </a:endParaRPr>
              </a:p>
              <a:p>
                <a:pPr marL="457200" lvl="1" indent="0">
                  <a:buNone/>
                </a:pPr>
                <a:r>
                  <a:rPr lang="en-US" dirty="0" smtClean="0">
                    <a:latin typeface="Times New Roman" pitchFamily="18" charset="0"/>
                    <a:ea typeface="Cambria Math" panose="02040503050406030204" pitchFamily="18" charset="0"/>
                    <a:cs typeface="Times New Roman" pitchFamily="18" charset="0"/>
                  </a:rPr>
                  <a:t>where I is the bound current, </a:t>
                </a:r>
                <a:r>
                  <a:rPr lang="en-US" b="1" dirty="0" smtClean="0">
                    <a:latin typeface="Times New Roman" pitchFamily="18" charset="0"/>
                    <a:ea typeface="Cambria Math" panose="02040503050406030204" pitchFamily="18" charset="0"/>
                    <a:cs typeface="Times New Roman" pitchFamily="18" charset="0"/>
                  </a:rPr>
                  <a:t>A</a:t>
                </a:r>
                <a:r>
                  <a:rPr lang="en-US" dirty="0" smtClean="0">
                    <a:latin typeface="Times New Roman" pitchFamily="18" charset="0"/>
                    <a:ea typeface="Cambria Math" panose="02040503050406030204" pitchFamily="18" charset="0"/>
                    <a:cs typeface="Times New Roman" pitchFamily="18" charset="0"/>
                  </a:rPr>
                  <a:t> is the loop area, </a:t>
                </a:r>
                <a14:m>
                  <m:oMath xmlns:m="http://schemas.openxmlformats.org/officeDocument/2006/math">
                    <m:r>
                      <a:rPr lang="en-US" i="1">
                        <a:latin typeface="Cambria Math" panose="02040503050406030204" pitchFamily="18" charset="0"/>
                        <a:ea typeface="Cambria Math" panose="02040503050406030204" pitchFamily="18" charset="0"/>
                        <a:cs typeface="Times New Roman" pitchFamily="18" charset="0"/>
                      </a:rPr>
                      <m:t>𝛾</m:t>
                    </m:r>
                  </m:oMath>
                </a14:m>
                <a:r>
                  <a:rPr lang="en-US" dirty="0" smtClean="0">
                    <a:latin typeface="Times New Roman" pitchFamily="18" charset="0"/>
                    <a:ea typeface="Cambria Math" panose="02040503050406030204" pitchFamily="18" charset="0"/>
                    <a:cs typeface="Times New Roman" pitchFamily="18" charset="0"/>
                  </a:rPr>
                  <a:t> is the gyromagnetic ratio and  </a:t>
                </a:r>
                <a:r>
                  <a:rPr lang="en-US" b="1" dirty="0" smtClean="0">
                    <a:latin typeface="Times New Roman" pitchFamily="18" charset="0"/>
                    <a:ea typeface="Cambria Math" panose="02040503050406030204" pitchFamily="18" charset="0"/>
                    <a:cs typeface="Times New Roman" pitchFamily="18" charset="0"/>
                  </a:rPr>
                  <a:t>L</a:t>
                </a:r>
                <a:r>
                  <a:rPr lang="en-US" dirty="0" smtClean="0">
                    <a:latin typeface="Times New Roman" pitchFamily="18" charset="0"/>
                    <a:ea typeface="Cambria Math" panose="02040503050406030204" pitchFamily="18" charset="0"/>
                    <a:cs typeface="Times New Roman" pitchFamily="18" charset="0"/>
                  </a:rPr>
                  <a:t> is the angular momentum of the electron.</a:t>
                </a:r>
                <a:endParaRPr lang="en-US" dirty="0">
                  <a:latin typeface="Times New Roman" pitchFamily="18" charset="0"/>
                  <a:ea typeface="Cambria Math" panose="02040503050406030204" pitchFamily="18" charset="0"/>
                  <a:cs typeface="Times New Roman" pitchFamily="18" charset="0"/>
                </a:endParaRPr>
              </a:p>
              <a:p>
                <a:pPr marL="0" indent="0">
                  <a:buNone/>
                </a:pPr>
                <a:r>
                  <a:rPr lang="en-US" dirty="0" smtClean="0">
                    <a:latin typeface="Times New Roman" pitchFamily="18" charset="0"/>
                    <a:ea typeface="Cambria Math" panose="02040503050406030204" pitchFamily="18" charset="0"/>
                    <a:cs typeface="Times New Roman" pitchFamily="18" charset="0"/>
                  </a:rPr>
                  <a:t>3</a:t>
                </a:r>
                <a:r>
                  <a:rPr lang="en-US">
                    <a:latin typeface="Times New Roman" pitchFamily="18" charset="0"/>
                    <a:ea typeface="Cambria Math" panose="02040503050406030204" pitchFamily="18" charset="0"/>
                    <a:cs typeface="Times New Roman" pitchFamily="18" charset="0"/>
                  </a:rPr>
                  <a:t>. </a:t>
                </a:r>
                <a:r>
                  <a:rPr lang="en-US" smtClean="0">
                    <a:latin typeface="Times New Roman" pitchFamily="18" charset="0"/>
                    <a:ea typeface="Cambria Math" panose="02040503050406030204" pitchFamily="18" charset="0"/>
                    <a:cs typeface="Times New Roman" pitchFamily="18" charset="0"/>
                  </a:rPr>
                  <a:t>  Magnetization </a:t>
                </a:r>
                <a:r>
                  <a:rPr lang="en-US" b="1" dirty="0">
                    <a:latin typeface="Times New Roman" pitchFamily="18" charset="0"/>
                    <a:ea typeface="Cambria Math" panose="02040503050406030204" pitchFamily="18" charset="0"/>
                    <a:cs typeface="Times New Roman" pitchFamily="18" charset="0"/>
                  </a:rPr>
                  <a:t>M </a:t>
                </a:r>
                <a:r>
                  <a:rPr lang="en-US" dirty="0" smtClean="0">
                    <a:latin typeface="Times New Roman" pitchFamily="18" charset="0"/>
                    <a:ea typeface="Cambria Math" panose="02040503050406030204" pitchFamily="18" charset="0"/>
                    <a:cs typeface="Times New Roman" pitchFamily="18" charset="0"/>
                  </a:rPr>
                  <a:t>is the </a:t>
                </a:r>
                <a:r>
                  <a:rPr lang="en-US" dirty="0">
                    <a:latin typeface="Times New Roman" pitchFamily="18" charset="0"/>
                    <a:ea typeface="Cambria Math" panose="02040503050406030204" pitchFamily="18" charset="0"/>
                    <a:cs typeface="Times New Roman" pitchFamily="18" charset="0"/>
                  </a:rPr>
                  <a:t>total magnetic dipole moment per unit </a:t>
                </a:r>
                <a:r>
                  <a:rPr lang="en-US" dirty="0" smtClean="0">
                    <a:latin typeface="Times New Roman" pitchFamily="18" charset="0"/>
                    <a:ea typeface="Cambria Math" panose="02040503050406030204" pitchFamily="18" charset="0"/>
                    <a:cs typeface="Times New Roman" pitchFamily="18" charset="0"/>
                  </a:rPr>
                  <a:t>volume.</a:t>
                </a: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1275"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80</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0419"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0419" y="1961383"/>
                <a:ext cx="5267332" cy="3255828"/>
              </a:xfrm>
              <a:prstGeom prst="rect">
                <a:avLst/>
              </a:prstGeom>
              <a:blipFill>
                <a:blip r:embed="rId2"/>
                <a:stretch>
                  <a:fillRect l="-1620" t="-1498" b="-149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961383"/>
            <a:ext cx="5100747" cy="3828469"/>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81</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690688"/>
            <a:ext cx="5100747" cy="3828469"/>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83</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4="http://schemas.microsoft.com/office/drawing/2010/main" xmlns="" xmlns:a16="http://schemas.microsoft.com/office/drawing/2014/main" val="4172966311"/>
                        </a:ext>
                      </a:extLst>
                    </a:gridCol>
                    <a:gridCol w="2499214">
                      <a:extLst>
                        <a:ext uri="{9D8B030D-6E8A-4147-A177-3AD203B41FA5}">
                          <a16:colId xmlns:a14="http://schemas.microsoft.com/office/drawing/2010/main" xmlns="" xmlns:a16="http://schemas.microsoft.com/office/drawing/2014/main" val="1255871291"/>
                        </a:ext>
                      </a:extLst>
                    </a:gridCol>
                    <a:gridCol w="3488275">
                      <a:extLst>
                        <a:ext uri="{9D8B030D-6E8A-4147-A177-3AD203B41FA5}">
                          <a16:colId xmlns:a14="http://schemas.microsoft.com/office/drawing/2010/main" xmlns="" xmlns:a16="http://schemas.microsoft.com/office/drawing/2014/main" val="3298123944"/>
                        </a:ext>
                      </a:extLst>
                    </a:gridCol>
                    <a:gridCol w="3177660">
                      <a:extLst>
                        <a:ext uri="{9D8B030D-6E8A-4147-A177-3AD203B41FA5}">
                          <a16:colId xmlns:a14="http://schemas.microsoft.com/office/drawing/2010/main" xmlns=""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85</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a14="http://schemas.microsoft.com/office/drawing/2010/main" xmlns=""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4="http://schemas.microsoft.com/office/drawing/2010/main" xmlns="" xmlns:a16="http://schemas.microsoft.com/office/drawing/2014/main" val="3036728287"/>
                        </a:ext>
                      </a:extLst>
                    </a:gridCol>
                    <a:gridCol w="4114800">
                      <a:extLst>
                        <a:ext uri="{9D8B030D-6E8A-4147-A177-3AD203B41FA5}">
                          <a16:colId xmlns:a14="http://schemas.microsoft.com/office/drawing/2010/main" xmlns="" xmlns:a16="http://schemas.microsoft.com/office/drawing/2014/main" val="789189037"/>
                        </a:ext>
                      </a:extLst>
                    </a:gridCol>
                    <a:gridCol w="3503023">
                      <a:extLst>
                        <a:ext uri="{9D8B030D-6E8A-4147-A177-3AD203B41FA5}">
                          <a16:colId xmlns:a14="http://schemas.microsoft.com/office/drawing/2010/main" xmlns=""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4="http://schemas.microsoft.com/office/drawing/2010/main" xmlns=""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4="http://schemas.microsoft.com/office/drawing/2010/main" xmlns=""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4="http://schemas.microsoft.com/office/drawing/2010/main" xmlns=""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4="http://schemas.microsoft.com/office/drawing/2010/main" xmlns=""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4="http://schemas.microsoft.com/office/drawing/2010/main" xmlns=""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4="http://schemas.microsoft.com/office/drawing/2010/main" xmlns=""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30871DF-7DB9-4B73-ACE3-7A330D7B6E1D}">
  <ds:schemaRefs>
    <ds:schemaRef ds:uri="http://schemas.microsoft.com/sharepoint/v3/contenttype/forms"/>
  </ds:schemaRefs>
</ds:datastoreItem>
</file>

<file path=customXml/itemProps3.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5935</TotalTime>
  <Words>4477</Words>
  <Application>Microsoft Office PowerPoint</Application>
  <PresentationFormat>Widescreen</PresentationFormat>
  <Paragraphs>737</Paragraphs>
  <Slides>88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88</vt:i4>
      </vt:variant>
    </vt:vector>
  </HeadingPairs>
  <TitlesOfParts>
    <vt:vector size="94" baseType="lpstr">
      <vt:lpstr>Arial</vt:lpstr>
      <vt:lpstr>Calibri</vt:lpstr>
      <vt:lpstr>Calibri Light</vt:lpstr>
      <vt:lpstr>Cambria Math</vt:lpstr>
      <vt:lpstr>Times New Roman</vt:lpstr>
      <vt:lpstr>Office Theme</vt:lpstr>
      <vt:lpstr>Modeling and Simulation of Magnetic Transmission Lines</vt:lpstr>
      <vt:lpstr>Research Objectives</vt:lpstr>
      <vt:lpstr>1. Introduction to Magnetic Transmission</vt:lpstr>
      <vt:lpstr>1. Introduction to Magnetic Transmission Lines</vt:lpstr>
      <vt:lpstr>1. Applications of Magnetic Transmission Lines</vt:lpstr>
      <vt:lpstr>1.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3.3. Per unit Length Transverse Inductance of Magnetic Transmission Line</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Material Nonlinearity</vt:lpstr>
      <vt:lpstr>3.2. MEEP: Dispersion of Permeability</vt:lpstr>
      <vt:lpstr>3.2. MEEP: Gyromagnetism</vt:lpstr>
      <vt:lpstr>3.2. MEEP: Gyromagnetism</vt:lpstr>
      <vt:lpstr>3.2. MEEP: Transmittance Spectra</vt:lpstr>
      <vt:lpstr>3.3. MEEP Simulation of Dispersive, Gyromagnetic Ferromagnetic Transmission Line </vt:lpstr>
      <vt:lpstr>3.3. MEEP Simulation for Magnetic Transmission Line</vt:lpstr>
      <vt:lpstr>3.3. Magnetic Transmission Line Model for Pulse Transformer</vt:lpstr>
      <vt:lpstr>3.3. Pulse Transformer Simulation in MEEP</vt:lpstr>
      <vt:lpstr>3.3. Geometry of Pulse Transformer</vt:lpstr>
      <vt:lpstr>3.3. Material Properties of MnZn Ferrite</vt:lpstr>
      <vt:lpstr>3.3. Gyromagnetic Susceptibility χ versus bias</vt:lpstr>
      <vt:lpstr>3.3. Soft Electric Gaussian Current Pulse</vt:lpstr>
      <vt:lpstr>3.3. Color map for Longitudinal Fields</vt:lpstr>
      <vt:lpstr>3.3. Color map for Transverse Fields</vt:lpstr>
      <vt:lpstr>3.3. Field Map for Magnetic Transmission Line</vt:lpstr>
      <vt:lpstr>3.3. Evolution of Magnetic Voltage and Current</vt:lpstr>
      <vt:lpstr>3.3. Hysteresis Loop of MnZn Transmission Line</vt:lpstr>
      <vt:lpstr>3.3. Evolution of Poynting Flux Density</vt:lpstr>
      <vt:lpstr>3.3. Propagation Constant of Magnetic Transmission Line</vt:lpstr>
      <vt:lpstr>3.3. Phase Velocity of Magnetic Transmission Line</vt:lpstr>
      <vt:lpstr>3.3. Intrinsic Wave Impedance of Magnetic Transmission Line</vt:lpstr>
      <vt:lpstr>3.3. Longitudinal Admittance of Magnetic Transmission Line</vt:lpstr>
      <vt:lpstr>3.3. Transverse Impedance of Magnetic Transmission Line</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1523</cp:revision>
  <dcterms:created xsi:type="dcterms:W3CDTF">2019-10-08T20:14:06Z</dcterms:created>
  <dcterms:modified xsi:type="dcterms:W3CDTF">2020-11-09T19:10:49Z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